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18" r:id="rId3"/>
    <p:sldId id="310" r:id="rId4"/>
    <p:sldId id="294" r:id="rId5"/>
    <p:sldId id="320" r:id="rId6"/>
    <p:sldId id="258" r:id="rId7"/>
    <p:sldId id="313" r:id="rId8"/>
    <p:sldId id="323" r:id="rId9"/>
    <p:sldId id="321" r:id="rId10"/>
    <p:sldId id="314" r:id="rId11"/>
    <p:sldId id="324" r:id="rId12"/>
    <p:sldId id="288" r:id="rId13"/>
    <p:sldId id="307" r:id="rId14"/>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97578C6-40C2-4360-BD33-6C6A661C3637}" type="datetimeFigureOut">
              <a:rPr lang="fr-FR" smtClean="0"/>
              <a:pPr/>
              <a:t>31/01/2025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193819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7578C6-40C2-4360-BD33-6C6A661C3637}" type="datetimeFigureOut">
              <a:rPr lang="fr-FR" smtClean="0"/>
              <a:pPr/>
              <a:t>31/01/2025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262419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7578C6-40C2-4360-BD33-6C6A661C3637}" type="datetimeFigureOut">
              <a:rPr lang="fr-FR" smtClean="0"/>
              <a:pPr/>
              <a:t>31/01/2025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387962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7578C6-40C2-4360-BD33-6C6A661C3637}" type="datetimeFigureOut">
              <a:rPr lang="fr-FR" smtClean="0"/>
              <a:pPr/>
              <a:t>31/01/2025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72700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97578C6-40C2-4360-BD33-6C6A661C3637}" type="datetimeFigureOut">
              <a:rPr lang="fr-FR" smtClean="0"/>
              <a:pPr/>
              <a:t>31/01/2025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192550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97578C6-40C2-4360-BD33-6C6A661C3637}" type="datetimeFigureOut">
              <a:rPr lang="fr-FR" smtClean="0"/>
              <a:pPr/>
              <a:t>31/01/2025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401587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97578C6-40C2-4360-BD33-6C6A661C3637}" type="datetimeFigureOut">
              <a:rPr lang="fr-FR" smtClean="0"/>
              <a:pPr/>
              <a:t>31/01/2025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288025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97578C6-40C2-4360-BD33-6C6A661C3637}" type="datetimeFigureOut">
              <a:rPr lang="fr-FR" smtClean="0"/>
              <a:pPr/>
              <a:t>31/01/2025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326822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7578C6-40C2-4360-BD33-6C6A661C3637}" type="datetimeFigureOut">
              <a:rPr lang="fr-FR" smtClean="0"/>
              <a:pPr/>
              <a:t>31/01/2025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154779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97578C6-40C2-4360-BD33-6C6A661C3637}" type="datetimeFigureOut">
              <a:rPr lang="fr-FR" smtClean="0"/>
              <a:pPr/>
              <a:t>31/01/2025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245194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97578C6-40C2-4360-BD33-6C6A661C3637}" type="datetimeFigureOut">
              <a:rPr lang="fr-FR" smtClean="0"/>
              <a:pPr/>
              <a:t>31/01/2025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267764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578C6-40C2-4360-BD33-6C6A661C3637}" type="datetimeFigureOut">
              <a:rPr lang="fr-FR" smtClean="0"/>
              <a:pPr/>
              <a:t>31/01/2025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D8688-B558-4C06-A575-5CB9C5004ABF}" type="slidenum">
              <a:rPr lang="fr-FR" smtClean="0"/>
              <a:pPr/>
              <a:t>‹N°›</a:t>
            </a:fld>
            <a:endParaRPr lang="fr-FR"/>
          </a:p>
        </p:txBody>
      </p:sp>
    </p:spTree>
    <p:extLst>
      <p:ext uri="{BB962C8B-B14F-4D97-AF65-F5344CB8AC3E}">
        <p14:creationId xmlns:p14="http://schemas.microsoft.com/office/powerpoint/2010/main" xmlns="" val="148216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19198" y="505605"/>
            <a:ext cx="9196553" cy="923330"/>
          </a:xfrm>
          <a:prstGeom prst="rect">
            <a:avLst/>
          </a:prstGeom>
          <a:noFill/>
        </p:spPr>
        <p:txBody>
          <a:bodyPr wrap="square" rtlCol="0">
            <a:spAutoFit/>
          </a:bodyPr>
          <a:lstStyle/>
          <a:p>
            <a:pPr algn="ctr"/>
            <a:r>
              <a:rPr lang="fr-FR" sz="5400" b="1" dirty="0" smtClean="0">
                <a:solidFill>
                  <a:srgbClr val="002060"/>
                </a:solidFill>
                <a:latin typeface="cambria" panose="02040503050406030204" pitchFamily="18" charset="0"/>
              </a:rPr>
              <a:t>ASSEMBLEE GENERALE </a:t>
            </a:r>
          </a:p>
        </p:txBody>
      </p:sp>
      <p:pic>
        <p:nvPicPr>
          <p:cNvPr id="3" name="Image 2"/>
          <p:cNvPicPr>
            <a:picLocks noChangeAspect="1"/>
          </p:cNvPicPr>
          <p:nvPr/>
        </p:nvPicPr>
        <p:blipFill rotWithShape="1">
          <a:blip r:embed="rId2"/>
          <a:srcRect l="5176" t="14255" r="83099" b="67332"/>
          <a:stretch/>
        </p:blipFill>
        <p:spPr>
          <a:xfrm>
            <a:off x="0" y="0"/>
            <a:ext cx="1532586" cy="1353095"/>
          </a:xfrm>
          <a:prstGeom prst="rect">
            <a:avLst/>
          </a:prstGeom>
        </p:spPr>
      </p:pic>
      <p:pic>
        <p:nvPicPr>
          <p:cNvPr id="4" name="Image 3"/>
          <p:cNvPicPr>
            <a:picLocks noChangeAspect="1"/>
          </p:cNvPicPr>
          <p:nvPr/>
        </p:nvPicPr>
        <p:blipFill rotWithShape="1">
          <a:blip r:embed="rId3"/>
          <a:srcRect l="74049" t="13879" r="4719" b="67332"/>
          <a:stretch/>
        </p:blipFill>
        <p:spPr>
          <a:xfrm>
            <a:off x="8871988" y="5099739"/>
            <a:ext cx="2983384" cy="1484270"/>
          </a:xfrm>
          <a:prstGeom prst="rect">
            <a:avLst/>
          </a:prstGeom>
        </p:spPr>
      </p:pic>
      <p:sp>
        <p:nvSpPr>
          <p:cNvPr id="5" name="ZoneTexte 4"/>
          <p:cNvSpPr txBox="1"/>
          <p:nvPr/>
        </p:nvSpPr>
        <p:spPr>
          <a:xfrm>
            <a:off x="7990675" y="2891233"/>
            <a:ext cx="4044187" cy="1938992"/>
          </a:xfrm>
          <a:prstGeom prst="rect">
            <a:avLst/>
          </a:prstGeom>
          <a:noFill/>
        </p:spPr>
        <p:txBody>
          <a:bodyPr wrap="square" rtlCol="0">
            <a:spAutoFit/>
          </a:bodyPr>
          <a:lstStyle/>
          <a:p>
            <a:pPr marL="342900" indent="-342900">
              <a:buFont typeface="Wingdings" panose="05000000000000000000" pitchFamily="2" charset="2"/>
              <a:buChar char="q"/>
            </a:pPr>
            <a:r>
              <a:rPr lang="fr-FR" sz="2400" dirty="0" smtClean="0">
                <a:solidFill>
                  <a:srgbClr val="002060"/>
                </a:solidFill>
                <a:latin typeface="Cambria" pitchFamily="18" charset="0"/>
                <a:ea typeface="Cambria" pitchFamily="18" charset="0"/>
              </a:rPr>
              <a:t>Compte rendu moral</a:t>
            </a:r>
          </a:p>
          <a:p>
            <a:pPr marL="342900" indent="-342900">
              <a:buFont typeface="Wingdings" panose="05000000000000000000" pitchFamily="2" charset="2"/>
              <a:buChar char="q"/>
            </a:pPr>
            <a:r>
              <a:rPr lang="fr-FR" sz="2400" dirty="0" smtClean="0">
                <a:solidFill>
                  <a:srgbClr val="002060"/>
                </a:solidFill>
                <a:latin typeface="Cambria" pitchFamily="18" charset="0"/>
                <a:ea typeface="Cambria" pitchFamily="18" charset="0"/>
              </a:rPr>
              <a:t>Activité 2024</a:t>
            </a:r>
          </a:p>
          <a:p>
            <a:pPr marL="342900" indent="-342900">
              <a:buFont typeface="Wingdings" panose="05000000000000000000" pitchFamily="2" charset="2"/>
              <a:buChar char="q"/>
            </a:pPr>
            <a:r>
              <a:rPr lang="fr-FR" sz="2400" dirty="0" smtClean="0">
                <a:solidFill>
                  <a:srgbClr val="002060"/>
                </a:solidFill>
                <a:latin typeface="Cambria" pitchFamily="18" charset="0"/>
                <a:ea typeface="Cambria" pitchFamily="18" charset="0"/>
              </a:rPr>
              <a:t>Compte rendu financier</a:t>
            </a:r>
          </a:p>
          <a:p>
            <a:pPr marL="342900" indent="-342900">
              <a:buFont typeface="Wingdings" panose="05000000000000000000" pitchFamily="2" charset="2"/>
              <a:buChar char="q"/>
            </a:pPr>
            <a:r>
              <a:rPr lang="fr-FR" sz="2400" dirty="0" smtClean="0">
                <a:solidFill>
                  <a:srgbClr val="002060"/>
                </a:solidFill>
                <a:latin typeface="Cambria" pitchFamily="18" charset="0"/>
                <a:ea typeface="Cambria" pitchFamily="18" charset="0"/>
              </a:rPr>
              <a:t>Election Bureau</a:t>
            </a:r>
          </a:p>
          <a:p>
            <a:pPr marL="342900" indent="-342900">
              <a:buFont typeface="Wingdings" panose="05000000000000000000" pitchFamily="2" charset="2"/>
              <a:buChar char="q"/>
            </a:pPr>
            <a:r>
              <a:rPr lang="fr-FR" sz="2400" dirty="0" smtClean="0">
                <a:solidFill>
                  <a:srgbClr val="002060"/>
                </a:solidFill>
                <a:latin typeface="Cambria" pitchFamily="18" charset="0"/>
                <a:ea typeface="Cambria" pitchFamily="18" charset="0"/>
              </a:rPr>
              <a:t>Projets 2025</a:t>
            </a:r>
          </a:p>
        </p:txBody>
      </p:sp>
      <p:sp>
        <p:nvSpPr>
          <p:cNvPr id="8" name="ZoneTexte 7"/>
          <p:cNvSpPr txBox="1"/>
          <p:nvPr/>
        </p:nvSpPr>
        <p:spPr>
          <a:xfrm>
            <a:off x="1707930" y="2686500"/>
            <a:ext cx="5833242" cy="1754326"/>
          </a:xfrm>
          <a:prstGeom prst="rect">
            <a:avLst/>
          </a:prstGeom>
          <a:noFill/>
        </p:spPr>
        <p:txBody>
          <a:bodyPr wrap="square" rtlCol="0">
            <a:spAutoFit/>
          </a:bodyPr>
          <a:lstStyle/>
          <a:p>
            <a:pPr algn="ctr"/>
            <a:r>
              <a:rPr lang="fr-FR" sz="5400" b="1" dirty="0" smtClean="0">
                <a:solidFill>
                  <a:srgbClr val="002060"/>
                </a:solidFill>
                <a:latin typeface="cambria" panose="02040503050406030204" pitchFamily="18" charset="0"/>
              </a:rPr>
              <a:t>SCA </a:t>
            </a:r>
            <a:r>
              <a:rPr lang="fr-FR" sz="5400" b="1" dirty="0">
                <a:solidFill>
                  <a:srgbClr val="002060"/>
                </a:solidFill>
                <a:latin typeface="cambria" panose="02040503050406030204" pitchFamily="18" charset="0"/>
              </a:rPr>
              <a:t>AIRBUS </a:t>
            </a:r>
            <a:endParaRPr lang="fr-FR" sz="5400" b="1" dirty="0" smtClean="0">
              <a:solidFill>
                <a:srgbClr val="002060"/>
              </a:solidFill>
              <a:latin typeface="cambria" panose="02040503050406030204" pitchFamily="18" charset="0"/>
            </a:endParaRPr>
          </a:p>
          <a:p>
            <a:pPr algn="ctr"/>
            <a:r>
              <a:rPr lang="fr-FR" sz="5400" b="1" dirty="0" smtClean="0">
                <a:solidFill>
                  <a:srgbClr val="002060"/>
                </a:solidFill>
                <a:latin typeface="cambria" panose="02040503050406030204" pitchFamily="18" charset="0"/>
              </a:rPr>
              <a:t>30 Janvier 2025</a:t>
            </a:r>
            <a:endParaRPr lang="fr-FR" sz="54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xmlns="" val="2223813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946228" y="0"/>
            <a:ext cx="9234152" cy="523220"/>
          </a:xfrm>
          <a:prstGeom prst="rect">
            <a:avLst/>
          </a:prstGeom>
          <a:noFill/>
        </p:spPr>
        <p:txBody>
          <a:bodyPr wrap="square" rtlCol="0">
            <a:spAutoFit/>
          </a:bodyPr>
          <a:lstStyle/>
          <a:p>
            <a:pPr algn="ctr"/>
            <a:r>
              <a:rPr lang="fr-FR" sz="2800" b="1" dirty="0" smtClean="0">
                <a:solidFill>
                  <a:srgbClr val="002060"/>
                </a:solidFill>
                <a:latin typeface="cambria" panose="02040503050406030204" pitchFamily="18" charset="0"/>
              </a:rPr>
              <a:t>Bilan Financier année 2024</a:t>
            </a:r>
            <a:endParaRPr lang="fr-FR" sz="2800" b="1" dirty="0">
              <a:solidFill>
                <a:srgbClr val="002060"/>
              </a:solidFill>
              <a:latin typeface="cambria" panose="02040503050406030204" pitchFamily="18" charset="0"/>
            </a:endParaRPr>
          </a:p>
        </p:txBody>
      </p:sp>
      <p:pic>
        <p:nvPicPr>
          <p:cNvPr id="2" name="Picture 2"/>
          <p:cNvPicPr>
            <a:picLocks noChangeAspect="1" noChangeArrowheads="1"/>
          </p:cNvPicPr>
          <p:nvPr/>
        </p:nvPicPr>
        <p:blipFill>
          <a:blip r:embed="rId2"/>
          <a:srcRect/>
          <a:stretch>
            <a:fillRect/>
          </a:stretch>
        </p:blipFill>
        <p:spPr bwMode="auto">
          <a:xfrm>
            <a:off x="369665" y="606425"/>
            <a:ext cx="4810125" cy="32099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455033" y="1147215"/>
            <a:ext cx="4981575" cy="2590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194488" y="4061537"/>
            <a:ext cx="5067300" cy="2647950"/>
          </a:xfrm>
          <a:prstGeom prst="rect">
            <a:avLst/>
          </a:prstGeom>
          <a:noFill/>
          <a:ln w="9525">
            <a:noFill/>
            <a:miter lim="800000"/>
            <a:headEnd/>
            <a:tailEnd/>
          </a:ln>
          <a:effectLst/>
        </p:spPr>
      </p:pic>
      <p:cxnSp>
        <p:nvCxnSpPr>
          <p:cNvPr id="8" name="Connecteur droit 7"/>
          <p:cNvCxnSpPr/>
          <p:nvPr/>
        </p:nvCxnSpPr>
        <p:spPr>
          <a:xfrm flipV="1">
            <a:off x="304388" y="560173"/>
            <a:ext cx="0" cy="6046573"/>
          </a:xfrm>
          <a:prstGeom prst="line">
            <a:avLst/>
          </a:prstGeom>
          <a:noFill/>
          <a:ln w="25560">
            <a:solidFill>
              <a:srgbClr val="C0C800"/>
            </a:solidFill>
            <a:prstDash val="solid"/>
            <a:miter/>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srcRect t="48381"/>
          <a:stretch>
            <a:fillRect/>
          </a:stretch>
        </p:blipFill>
        <p:spPr bwMode="auto">
          <a:xfrm>
            <a:off x="6074979" y="777766"/>
            <a:ext cx="4305137" cy="3690118"/>
          </a:xfrm>
          <a:prstGeom prst="rect">
            <a:avLst/>
          </a:prstGeom>
          <a:noFill/>
          <a:ln w="9525">
            <a:noFill/>
            <a:miter lim="800000"/>
            <a:headEnd/>
            <a:tailEnd/>
          </a:ln>
          <a:effectLst/>
        </p:spPr>
      </p:pic>
      <p:pic>
        <p:nvPicPr>
          <p:cNvPr id="4" name="Picture 1"/>
          <p:cNvPicPr>
            <a:picLocks noChangeAspect="1" noChangeArrowheads="1"/>
          </p:cNvPicPr>
          <p:nvPr/>
        </p:nvPicPr>
        <p:blipFill>
          <a:blip r:embed="rId2"/>
          <a:srcRect b="52869"/>
          <a:stretch>
            <a:fillRect/>
          </a:stretch>
        </p:blipFill>
        <p:spPr bwMode="auto">
          <a:xfrm>
            <a:off x="763149" y="903890"/>
            <a:ext cx="4305137" cy="3369259"/>
          </a:xfrm>
          <a:prstGeom prst="rect">
            <a:avLst/>
          </a:prstGeom>
          <a:noFill/>
          <a:ln w="9525">
            <a:noFill/>
            <a:miter lim="800000"/>
            <a:headEnd/>
            <a:tailEnd/>
          </a:ln>
          <a:effectLst/>
        </p:spPr>
      </p:pic>
      <p:sp>
        <p:nvSpPr>
          <p:cNvPr id="5" name="ZoneTexte 4"/>
          <p:cNvSpPr txBox="1"/>
          <p:nvPr/>
        </p:nvSpPr>
        <p:spPr>
          <a:xfrm>
            <a:off x="946228" y="31530"/>
            <a:ext cx="9234152" cy="523220"/>
          </a:xfrm>
          <a:prstGeom prst="rect">
            <a:avLst/>
          </a:prstGeom>
          <a:noFill/>
        </p:spPr>
        <p:txBody>
          <a:bodyPr wrap="square" rtlCol="0">
            <a:spAutoFit/>
          </a:bodyPr>
          <a:lstStyle/>
          <a:p>
            <a:pPr algn="ctr"/>
            <a:r>
              <a:rPr lang="fr-FR" sz="2800" b="1" smtClean="0">
                <a:solidFill>
                  <a:srgbClr val="002060"/>
                </a:solidFill>
                <a:latin typeface="cambria" panose="02040503050406030204" pitchFamily="18" charset="0"/>
              </a:rPr>
              <a:t>Demande subventions </a:t>
            </a:r>
            <a:r>
              <a:rPr lang="fr-FR" sz="2800" b="1" dirty="0" smtClean="0">
                <a:solidFill>
                  <a:srgbClr val="002060"/>
                </a:solidFill>
                <a:latin typeface="cambria" panose="02040503050406030204" pitchFamily="18" charset="0"/>
              </a:rPr>
              <a:t>2025</a:t>
            </a:r>
            <a:endParaRPr lang="fr-FR" sz="2800" b="1" dirty="0">
              <a:solidFill>
                <a:srgbClr val="002060"/>
              </a:solidFill>
              <a:latin typeface="cambria" panose="02040503050406030204" pitchFamily="18" charset="0"/>
            </a:endParaRPr>
          </a:p>
        </p:txBody>
      </p:sp>
      <p:pic>
        <p:nvPicPr>
          <p:cNvPr id="3074" name="Picture 2"/>
          <p:cNvPicPr>
            <a:picLocks noChangeAspect="1" noChangeArrowheads="1"/>
          </p:cNvPicPr>
          <p:nvPr/>
        </p:nvPicPr>
        <p:blipFill>
          <a:blip r:embed="rId3"/>
          <a:srcRect/>
          <a:stretch>
            <a:fillRect/>
          </a:stretch>
        </p:blipFill>
        <p:spPr bwMode="auto">
          <a:xfrm>
            <a:off x="1921094" y="4562885"/>
            <a:ext cx="7180865" cy="2095419"/>
          </a:xfrm>
          <a:prstGeom prst="rect">
            <a:avLst/>
          </a:prstGeom>
          <a:noFill/>
          <a:ln w="9525">
            <a:noFill/>
            <a:miter lim="800000"/>
            <a:headEnd/>
            <a:tailEnd/>
          </a:ln>
          <a:effectLst/>
        </p:spPr>
      </p:pic>
      <p:cxnSp>
        <p:nvCxnSpPr>
          <p:cNvPr id="6" name="Connecteur droit 5"/>
          <p:cNvCxnSpPr/>
          <p:nvPr/>
        </p:nvCxnSpPr>
        <p:spPr>
          <a:xfrm flipV="1">
            <a:off x="304388" y="560173"/>
            <a:ext cx="0" cy="6046573"/>
          </a:xfrm>
          <a:prstGeom prst="line">
            <a:avLst/>
          </a:prstGeom>
          <a:noFill/>
          <a:ln w="25560">
            <a:solidFill>
              <a:srgbClr val="C0C800"/>
            </a:solidFill>
            <a:prstDash val="solid"/>
            <a:miter/>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6904" y="805481"/>
            <a:ext cx="11672848" cy="1477328"/>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Cambria" pitchFamily="18" charset="0"/>
                <a:ea typeface="Cambria" pitchFamily="18" charset="0"/>
                <a:cs typeface="Arial" pitchFamily="34" charset="0"/>
                <a:sym typeface="Wingdings" panose="05000000000000000000" pitchFamily="2" charset="2"/>
              </a:rPr>
              <a:t>- Sortie découverte des trous en surface : relancer l’initiative des sentiers Karstiques (</a:t>
            </a:r>
            <a:r>
              <a:rPr lang="fr-FR" dirty="0" err="1" smtClean="0">
                <a:latin typeface="Cambria" pitchFamily="18" charset="0"/>
                <a:ea typeface="Cambria" pitchFamily="18" charset="0"/>
                <a:cs typeface="Arial" pitchFamily="34" charset="0"/>
                <a:sym typeface="Wingdings" panose="05000000000000000000" pitchFamily="2" charset="2"/>
              </a:rPr>
              <a:t>Arbas</a:t>
            </a:r>
            <a:r>
              <a:rPr lang="fr-FR" dirty="0" smtClean="0">
                <a:latin typeface="Cambria" pitchFamily="18" charset="0"/>
                <a:ea typeface="Cambria" pitchFamily="18" charset="0"/>
                <a:cs typeface="Arial" pitchFamily="34" charset="0"/>
                <a:sym typeface="Wingdings" panose="05000000000000000000" pitchFamily="2" charset="2"/>
              </a:rPr>
              <a:t>, Clape …)</a:t>
            </a:r>
          </a:p>
          <a:p>
            <a:pPr marL="342900" indent="-342900">
              <a:buFont typeface="Arial" panose="020B0604020202020204" pitchFamily="34" charset="0"/>
              <a:buChar char="•"/>
            </a:pPr>
            <a:r>
              <a:rPr lang="fr-FR" dirty="0" smtClean="0">
                <a:latin typeface="Cambria" pitchFamily="18" charset="0"/>
                <a:ea typeface="Cambria" pitchFamily="18" charset="0"/>
                <a:cs typeface="Arial" pitchFamily="34" charset="0"/>
                <a:sym typeface="Wingdings" panose="05000000000000000000" pitchFamily="2" charset="2"/>
              </a:rPr>
              <a:t>Sortie découverte des carrières </a:t>
            </a:r>
            <a:r>
              <a:rPr lang="fr-FR" dirty="0" err="1" smtClean="0">
                <a:latin typeface="Cambria" pitchFamily="18" charset="0"/>
                <a:ea typeface="Cambria" pitchFamily="18" charset="0"/>
                <a:cs typeface="Arial" pitchFamily="34" charset="0"/>
                <a:sym typeface="Wingdings" panose="05000000000000000000" pitchFamily="2" charset="2"/>
              </a:rPr>
              <a:t>Ariege</a:t>
            </a:r>
            <a:r>
              <a:rPr lang="fr-FR" dirty="0" smtClean="0">
                <a:latin typeface="Cambria" pitchFamily="18" charset="0"/>
                <a:ea typeface="Cambria" pitchFamily="18" charset="0"/>
                <a:cs typeface="Arial" pitchFamily="34" charset="0"/>
                <a:sym typeface="Wingdings" panose="05000000000000000000" pitchFamily="2" charset="2"/>
              </a:rPr>
              <a:t> et/ou sentier Decauville</a:t>
            </a:r>
            <a:endParaRPr lang="fr-FR" dirty="0">
              <a:latin typeface="Cambria" pitchFamily="18" charset="0"/>
              <a:ea typeface="Cambria" pitchFamily="18" charset="0"/>
              <a:cs typeface="Arial" pitchFamily="34" charset="0"/>
              <a:sym typeface="Wingdings" panose="05000000000000000000" pitchFamily="2" charset="2"/>
            </a:endParaRPr>
          </a:p>
          <a:p>
            <a:pPr marL="342900" indent="-342900">
              <a:buFont typeface="Arial" panose="020B0604020202020204" pitchFamily="34" charset="0"/>
              <a:buChar char="•"/>
            </a:pPr>
            <a:r>
              <a:rPr lang="fr-FR" dirty="0" smtClean="0">
                <a:latin typeface="Cambria" pitchFamily="18" charset="0"/>
                <a:ea typeface="Cambria" pitchFamily="18" charset="0"/>
                <a:cs typeface="Arial" pitchFamily="34" charset="0"/>
                <a:sym typeface="Wingdings" panose="05000000000000000000" pitchFamily="2" charset="2"/>
              </a:rPr>
              <a:t>Sortie découverte à </a:t>
            </a:r>
            <a:r>
              <a:rPr lang="fr-FR" dirty="0" err="1" smtClean="0">
                <a:latin typeface="Cambria" pitchFamily="18" charset="0"/>
                <a:ea typeface="Cambria" pitchFamily="18" charset="0"/>
                <a:cs typeface="Arial" pitchFamily="34" charset="0"/>
                <a:sym typeface="Wingdings" panose="05000000000000000000" pitchFamily="2" charset="2"/>
              </a:rPr>
              <a:t>Peillot</a:t>
            </a:r>
            <a:r>
              <a:rPr lang="fr-FR" dirty="0" smtClean="0">
                <a:latin typeface="Cambria" pitchFamily="18" charset="0"/>
                <a:ea typeface="Cambria" pitchFamily="18" charset="0"/>
                <a:cs typeface="Arial" pitchFamily="34" charset="0"/>
                <a:sym typeface="Wingdings" panose="05000000000000000000" pitchFamily="2" charset="2"/>
              </a:rPr>
              <a:t>  sortie à prévoir en JUIN ?</a:t>
            </a:r>
          </a:p>
          <a:p>
            <a:pPr marL="342900" indent="-342900">
              <a:buFont typeface="Arial" panose="020B0604020202020204" pitchFamily="34" charset="0"/>
              <a:buChar char="•"/>
            </a:pPr>
            <a:r>
              <a:rPr lang="fr-FR" dirty="0">
                <a:latin typeface="Cambria" pitchFamily="18" charset="0"/>
                <a:ea typeface="Cambria" pitchFamily="18" charset="0"/>
                <a:cs typeface="Arial" pitchFamily="34" charset="0"/>
                <a:sym typeface="Wingdings" panose="05000000000000000000" pitchFamily="2" charset="2"/>
              </a:rPr>
              <a:t>Caller la sortie initiation canyon avec les </a:t>
            </a:r>
            <a:r>
              <a:rPr lang="fr-FR" dirty="0" smtClean="0">
                <a:latin typeface="Cambria" pitchFamily="18" charset="0"/>
                <a:ea typeface="Cambria" pitchFamily="18" charset="0"/>
                <a:cs typeface="Arial" pitchFamily="34" charset="0"/>
                <a:sym typeface="Wingdings" panose="05000000000000000000" pitchFamily="2" charset="2"/>
              </a:rPr>
              <a:t>JNSC </a:t>
            </a:r>
            <a:r>
              <a:rPr lang="fr-FR" dirty="0">
                <a:latin typeface="Cambria" pitchFamily="18" charset="0"/>
                <a:ea typeface="Cambria" pitchFamily="18" charset="0"/>
                <a:cs typeface="Arial" pitchFamily="34" charset="0"/>
                <a:sym typeface="Wingdings" panose="05000000000000000000" pitchFamily="2" charset="2"/>
              </a:rPr>
              <a:t>26/27 J</a:t>
            </a:r>
            <a:r>
              <a:rPr lang="fr-FR" dirty="0" smtClean="0">
                <a:latin typeface="Cambria" pitchFamily="18" charset="0"/>
                <a:ea typeface="Cambria" pitchFamily="18" charset="0"/>
                <a:cs typeface="Arial" pitchFamily="34" charset="0"/>
                <a:sym typeface="Wingdings" panose="05000000000000000000" pitchFamily="2" charset="2"/>
              </a:rPr>
              <a:t>uin + </a:t>
            </a:r>
            <a:r>
              <a:rPr lang="fr-FR" dirty="0">
                <a:latin typeface="Cambria" pitchFamily="18" charset="0"/>
                <a:ea typeface="Cambria" pitchFamily="18" charset="0"/>
                <a:cs typeface="Arial" pitchFamily="34" charset="0"/>
                <a:sym typeface="Wingdings" panose="05000000000000000000" pitchFamily="2" charset="2"/>
              </a:rPr>
              <a:t>2/3 </a:t>
            </a:r>
            <a:r>
              <a:rPr lang="fr-FR" dirty="0" smtClean="0">
                <a:latin typeface="Cambria" pitchFamily="18" charset="0"/>
                <a:ea typeface="Cambria" pitchFamily="18" charset="0"/>
                <a:cs typeface="Arial" pitchFamily="34" charset="0"/>
                <a:sym typeface="Wingdings" panose="05000000000000000000" pitchFamily="2" charset="2"/>
              </a:rPr>
              <a:t>Octobre.</a:t>
            </a:r>
          </a:p>
          <a:p>
            <a:pPr marL="342900" indent="-342900">
              <a:buFont typeface="Arial" panose="020B0604020202020204" pitchFamily="34" charset="0"/>
              <a:buChar char="•"/>
            </a:pPr>
            <a:r>
              <a:rPr lang="fr-FR" dirty="0" smtClean="0">
                <a:latin typeface="Cambria" pitchFamily="18" charset="0"/>
                <a:ea typeface="Cambria" pitchFamily="18" charset="0"/>
                <a:cs typeface="Arial" pitchFamily="34" charset="0"/>
                <a:sym typeface="Wingdings" panose="05000000000000000000" pitchFamily="2" charset="2"/>
              </a:rPr>
              <a:t>Une sortie enfant  Mars </a:t>
            </a:r>
          </a:p>
        </p:txBody>
      </p:sp>
      <p:sp>
        <p:nvSpPr>
          <p:cNvPr id="3" name="Rectangle 2"/>
          <p:cNvSpPr/>
          <p:nvPr/>
        </p:nvSpPr>
        <p:spPr>
          <a:xfrm>
            <a:off x="395755" y="177037"/>
            <a:ext cx="6999993" cy="523220"/>
          </a:xfrm>
          <a:prstGeom prst="rect">
            <a:avLst/>
          </a:prstGeom>
        </p:spPr>
        <p:txBody>
          <a:bodyPr wrap="none">
            <a:spAutoFit/>
          </a:bodyPr>
          <a:lstStyle/>
          <a:p>
            <a:r>
              <a:rPr lang="fr-FR" sz="2800" b="1" u="sng" dirty="0" smtClean="0">
                <a:latin typeface="Cambria" pitchFamily="18" charset="0"/>
                <a:ea typeface="Cambria" pitchFamily="18" charset="0"/>
                <a:cs typeface="Arial" pitchFamily="34" charset="0"/>
              </a:rPr>
              <a:t>Activités 2025 </a:t>
            </a:r>
            <a:r>
              <a:rPr lang="fr-FR" sz="2800" b="1" u="sng" dirty="0">
                <a:latin typeface="Cambria" pitchFamily="18" charset="0"/>
                <a:ea typeface="Cambria" pitchFamily="18" charset="0"/>
                <a:cs typeface="Arial" pitchFamily="34" charset="0"/>
              </a:rPr>
              <a:t>à proposer au CE en direct </a:t>
            </a:r>
          </a:p>
        </p:txBody>
      </p:sp>
      <p:sp>
        <p:nvSpPr>
          <p:cNvPr id="5" name="ZoneTexte 4"/>
          <p:cNvSpPr txBox="1"/>
          <p:nvPr/>
        </p:nvSpPr>
        <p:spPr>
          <a:xfrm>
            <a:off x="363569" y="3164681"/>
            <a:ext cx="10991850" cy="3693319"/>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Cambria" pitchFamily="18" charset="0"/>
                <a:ea typeface="Cambria" pitchFamily="18" charset="0"/>
                <a:cs typeface="Arial" pitchFamily="34" charset="0"/>
                <a:sym typeface="Wingdings" panose="05000000000000000000" pitchFamily="2" charset="2"/>
              </a:rPr>
              <a:t>Le club propose le remboursement </a:t>
            </a:r>
            <a:r>
              <a:rPr lang="fr-FR" dirty="0" smtClean="0">
                <a:latin typeface="Cambria" pitchFamily="18" charset="0"/>
                <a:ea typeface="Cambria" pitchFamily="18" charset="0"/>
                <a:cs typeface="Arial" pitchFamily="34" charset="0"/>
              </a:rPr>
              <a:t>de frais de déplacement à hauteur de 30 euros pour certains événements lié au club</a:t>
            </a:r>
          </a:p>
          <a:p>
            <a:pPr marL="342900" indent="-342900">
              <a:buFont typeface="Arial" panose="020B0604020202020204" pitchFamily="34" charset="0"/>
              <a:buChar char="•"/>
            </a:pPr>
            <a:r>
              <a:rPr lang="fr-FR" dirty="0" smtClean="0">
                <a:latin typeface="Cambria" pitchFamily="18" charset="0"/>
                <a:ea typeface="Cambria" pitchFamily="18" charset="0"/>
                <a:cs typeface="Arial" pitchFamily="34" charset="0"/>
              </a:rPr>
              <a:t>Journées en WE, visite de classiques</a:t>
            </a:r>
          </a:p>
          <a:p>
            <a:pPr marL="342900" indent="-342900">
              <a:buFont typeface="Arial" panose="020B0604020202020204" pitchFamily="34" charset="0"/>
              <a:buChar char="•"/>
            </a:pPr>
            <a:r>
              <a:rPr lang="fr-FR" dirty="0" smtClean="0">
                <a:latin typeface="Cambria" pitchFamily="18" charset="0"/>
                <a:ea typeface="Cambria" pitchFamily="18" charset="0"/>
                <a:cs typeface="Arial" pitchFamily="34" charset="0"/>
              </a:rPr>
              <a:t>Un camps canyon </a:t>
            </a:r>
          </a:p>
          <a:p>
            <a:pPr marL="342900" indent="-342900">
              <a:buFont typeface="Arial" panose="020B0604020202020204" pitchFamily="34" charset="0"/>
              <a:buChar char="•"/>
            </a:pPr>
            <a:r>
              <a:rPr lang="fr-FR" dirty="0" smtClean="0">
                <a:latin typeface="Cambria" pitchFamily="18" charset="0"/>
                <a:ea typeface="Cambria" pitchFamily="18" charset="0"/>
                <a:cs typeface="Arial" pitchFamily="34" charset="0"/>
              </a:rPr>
              <a:t>Un camps été spéléo avec L’ALPINA </a:t>
            </a:r>
          </a:p>
          <a:p>
            <a:pPr marL="342900" indent="-342900">
              <a:buFont typeface="Arial" panose="020B0604020202020204" pitchFamily="34" charset="0"/>
              <a:buChar char="•"/>
            </a:pPr>
            <a:r>
              <a:rPr lang="fr-FR" dirty="0" smtClean="0">
                <a:latin typeface="Cambria" pitchFamily="18" charset="0"/>
                <a:ea typeface="Cambria" pitchFamily="18" charset="0"/>
                <a:cs typeface="Arial" pitchFamily="34" charset="0"/>
              </a:rPr>
              <a:t>Participation aux 30 ans d’</a:t>
            </a:r>
            <a:r>
              <a:rPr lang="fr-FR" dirty="0" err="1" smtClean="0">
                <a:latin typeface="Cambria" pitchFamily="18" charset="0"/>
                <a:ea typeface="Cambria" pitchFamily="18" charset="0"/>
                <a:cs typeface="Arial" pitchFamily="34" charset="0"/>
              </a:rPr>
              <a:t>Oykast</a:t>
            </a:r>
            <a:r>
              <a:rPr lang="fr-FR" dirty="0" smtClean="0">
                <a:latin typeface="Cambria" pitchFamily="18" charset="0"/>
                <a:ea typeface="Cambria" pitchFamily="18" charset="0"/>
                <a:cs typeface="Arial" pitchFamily="34" charset="0"/>
              </a:rPr>
              <a:t> (Septembre)</a:t>
            </a:r>
          </a:p>
          <a:p>
            <a:pPr marL="342900" indent="-342900">
              <a:buFont typeface="Arial" panose="020B0604020202020204" pitchFamily="34" charset="0"/>
              <a:buChar char="•"/>
            </a:pPr>
            <a:r>
              <a:rPr lang="fr-FR" dirty="0" smtClean="0">
                <a:latin typeface="Cambria" pitchFamily="18" charset="0"/>
                <a:ea typeface="Cambria" pitchFamily="18" charset="0"/>
                <a:cs typeface="Arial" pitchFamily="34" charset="0"/>
              </a:rPr>
              <a:t>Explorations principales : Massif ARBAS, MASSIF ESTELAS, CORNIOU</a:t>
            </a:r>
          </a:p>
          <a:p>
            <a:pPr marL="285750" indent="-285750">
              <a:buFontTx/>
              <a:buChar char="-"/>
            </a:pPr>
            <a:r>
              <a:rPr lang="fr-FR" dirty="0" smtClean="0">
                <a:latin typeface="Cambria" pitchFamily="18" charset="0"/>
                <a:ea typeface="Cambria" pitchFamily="18" charset="0"/>
                <a:cs typeface="Arial" pitchFamily="34" charset="0"/>
                <a:sym typeface="Wingdings" panose="05000000000000000000" pitchFamily="2" charset="2"/>
              </a:rPr>
              <a:t>Participation au WE formation technique secours  dernier WE Mai et 1 journée Octobre</a:t>
            </a:r>
          </a:p>
          <a:p>
            <a:pPr marL="285750" indent="-285750">
              <a:buFontTx/>
              <a:buChar char="-"/>
            </a:pPr>
            <a:r>
              <a:rPr lang="fr-FR" dirty="0" smtClean="0">
                <a:latin typeface="Cambria" pitchFamily="18" charset="0"/>
                <a:ea typeface="Cambria" pitchFamily="18" charset="0"/>
                <a:cs typeface="Arial" pitchFamily="34" charset="0"/>
                <a:sym typeface="Wingdings" panose="05000000000000000000" pitchFamily="2" charset="2"/>
              </a:rPr>
              <a:t>WE Coquillage et Cavite : prévoir à l’avance la date, la cavité … et le lieu</a:t>
            </a:r>
          </a:p>
          <a:p>
            <a:pPr marL="285750" indent="-285750">
              <a:buFontTx/>
              <a:buChar char="-"/>
            </a:pPr>
            <a:r>
              <a:rPr lang="fr-FR" dirty="0" smtClean="0">
                <a:latin typeface="Cambria" pitchFamily="18" charset="0"/>
                <a:ea typeface="Cambria" pitchFamily="18" charset="0"/>
                <a:cs typeface="Arial" pitchFamily="34" charset="0"/>
                <a:sym typeface="Wingdings" panose="05000000000000000000" pitchFamily="2" charset="2"/>
              </a:rPr>
              <a:t>Accueil  et formation des nouveau débutants</a:t>
            </a:r>
          </a:p>
          <a:p>
            <a:pPr marL="285750" indent="-285750">
              <a:buFontTx/>
              <a:buChar char="-"/>
            </a:pPr>
            <a:r>
              <a:rPr lang="fr-FR" dirty="0" smtClean="0">
                <a:latin typeface="Cambria" pitchFamily="18" charset="0"/>
                <a:ea typeface="Cambria" pitchFamily="18" charset="0"/>
                <a:cs typeface="Arial" pitchFamily="34" charset="0"/>
                <a:sym typeface="Wingdings" panose="05000000000000000000" pitchFamily="2" charset="2"/>
              </a:rPr>
              <a:t>Participations au événement fédéraux canyon et spéléo  : WE </a:t>
            </a:r>
            <a:r>
              <a:rPr lang="fr-FR" dirty="0" err="1" smtClean="0">
                <a:latin typeface="Cambria" pitchFamily="18" charset="0"/>
                <a:ea typeface="Cambria" pitchFamily="18" charset="0"/>
                <a:cs typeface="Arial" pitchFamily="34" charset="0"/>
                <a:sym typeface="Wingdings" panose="05000000000000000000" pitchFamily="2" charset="2"/>
              </a:rPr>
              <a:t>interdep</a:t>
            </a:r>
            <a:r>
              <a:rPr lang="fr-FR" dirty="0" smtClean="0">
                <a:latin typeface="Cambria" pitchFamily="18" charset="0"/>
                <a:ea typeface="Cambria" pitchFamily="18" charset="0"/>
                <a:cs typeface="Arial" pitchFamily="34" charset="0"/>
                <a:sym typeface="Wingdings" panose="05000000000000000000" pitchFamily="2" charset="2"/>
              </a:rPr>
              <a:t>, congres, rassemblement Canyon et spéléo dans le 34, rassemblement caussenard en octobre</a:t>
            </a:r>
          </a:p>
          <a:p>
            <a:pPr marL="342900" indent="-342900"/>
            <a:endParaRPr lang="fr-FR" dirty="0" smtClean="0">
              <a:latin typeface="Cambria" pitchFamily="18" charset="0"/>
              <a:ea typeface="Cambria" pitchFamily="18" charset="0"/>
              <a:cs typeface="Arial" pitchFamily="34" charset="0"/>
            </a:endParaRPr>
          </a:p>
        </p:txBody>
      </p:sp>
      <p:sp>
        <p:nvSpPr>
          <p:cNvPr id="6" name="Rectangle 5"/>
          <p:cNvSpPr/>
          <p:nvPr/>
        </p:nvSpPr>
        <p:spPr>
          <a:xfrm>
            <a:off x="510714" y="2472677"/>
            <a:ext cx="2296975" cy="523220"/>
          </a:xfrm>
          <a:prstGeom prst="rect">
            <a:avLst/>
          </a:prstGeom>
        </p:spPr>
        <p:txBody>
          <a:bodyPr wrap="none">
            <a:spAutoFit/>
          </a:bodyPr>
          <a:lstStyle/>
          <a:p>
            <a:r>
              <a:rPr lang="fr-FR" sz="2800" b="1" u="sng" dirty="0">
                <a:latin typeface="Cambria" pitchFamily="18" charset="0"/>
                <a:ea typeface="Cambria" pitchFamily="18" charset="0"/>
                <a:cs typeface="Arial" pitchFamily="34" charset="0"/>
              </a:rPr>
              <a:t>Projets </a:t>
            </a:r>
            <a:r>
              <a:rPr lang="fr-FR" sz="2800" b="1" u="sng" dirty="0" smtClean="0">
                <a:latin typeface="Cambria" pitchFamily="18" charset="0"/>
                <a:ea typeface="Cambria" pitchFamily="18" charset="0"/>
                <a:cs typeface="Arial" pitchFamily="34" charset="0"/>
              </a:rPr>
              <a:t>2025</a:t>
            </a:r>
            <a:endParaRPr lang="fr-FR" sz="2800" b="1" u="sng" dirty="0">
              <a:latin typeface="Cambria" pitchFamily="18" charset="0"/>
              <a:ea typeface="Cambria" pitchFamily="18" charset="0"/>
              <a:cs typeface="Arial" pitchFamily="34" charset="0"/>
            </a:endParaRPr>
          </a:p>
        </p:txBody>
      </p:sp>
      <p:cxnSp>
        <p:nvCxnSpPr>
          <p:cNvPr id="7" name="Connecteur droit 6"/>
          <p:cNvCxnSpPr/>
          <p:nvPr/>
        </p:nvCxnSpPr>
        <p:spPr>
          <a:xfrm flipV="1">
            <a:off x="304388" y="560173"/>
            <a:ext cx="0" cy="6046573"/>
          </a:xfrm>
          <a:prstGeom prst="line">
            <a:avLst/>
          </a:prstGeom>
          <a:noFill/>
          <a:ln w="25560">
            <a:solidFill>
              <a:srgbClr val="C0C800"/>
            </a:solidFill>
            <a:prstDash val="solid"/>
            <a:miter/>
          </a:ln>
        </p:spPr>
      </p:cxnSp>
    </p:spTree>
    <p:extLst>
      <p:ext uri="{BB962C8B-B14F-4D97-AF65-F5344CB8AC3E}">
        <p14:creationId xmlns:p14="http://schemas.microsoft.com/office/powerpoint/2010/main" xmlns="" val="3569297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1340" y="190666"/>
            <a:ext cx="9311425" cy="3108543"/>
          </a:xfrm>
          <a:prstGeom prst="rect">
            <a:avLst/>
          </a:prstGeom>
          <a:noFill/>
        </p:spPr>
        <p:txBody>
          <a:bodyPr wrap="square" rtlCol="0">
            <a:spAutoFit/>
          </a:bodyPr>
          <a:lstStyle/>
          <a:p>
            <a:r>
              <a:rPr lang="fr-FR" sz="2800" b="1" u="sng" dirty="0">
                <a:latin typeface="Cambria" pitchFamily="18" charset="0"/>
                <a:ea typeface="Cambria" pitchFamily="18" charset="0"/>
              </a:rPr>
              <a:t>Election du </a:t>
            </a:r>
            <a:r>
              <a:rPr lang="fr-FR" sz="2800" b="1" u="sng" dirty="0" smtClean="0">
                <a:latin typeface="Cambria" pitchFamily="18" charset="0"/>
                <a:ea typeface="Cambria" pitchFamily="18" charset="0"/>
              </a:rPr>
              <a:t>bureau</a:t>
            </a:r>
          </a:p>
          <a:p>
            <a:endParaRPr lang="fr-FR" sz="2800" b="1" dirty="0">
              <a:solidFill>
                <a:srgbClr val="002060"/>
              </a:solidFill>
              <a:latin typeface="Cambria" pitchFamily="18" charset="0"/>
              <a:ea typeface="Cambria" pitchFamily="18" charset="0"/>
            </a:endParaRPr>
          </a:p>
          <a:p>
            <a:r>
              <a:rPr lang="fr-FR" sz="2000" dirty="0" smtClean="0">
                <a:solidFill>
                  <a:srgbClr val="002060"/>
                </a:solidFill>
                <a:latin typeface="Cambria" pitchFamily="18" charset="0"/>
                <a:ea typeface="Cambria" pitchFamily="18" charset="0"/>
                <a:cs typeface="Arial" pitchFamily="34" charset="0"/>
              </a:rPr>
              <a:t>Agnes BERNHART </a:t>
            </a:r>
            <a:r>
              <a:rPr lang="fr-FR" sz="2000" dirty="0" smtClean="0">
                <a:latin typeface="Cambria" pitchFamily="18" charset="0"/>
                <a:ea typeface="Cambria" pitchFamily="18" charset="0"/>
                <a:cs typeface="Arial" pitchFamily="34" charset="0"/>
              </a:rPr>
              <a:t>: Présidente</a:t>
            </a:r>
          </a:p>
          <a:p>
            <a:r>
              <a:rPr lang="fr-FR" sz="2000" dirty="0" smtClean="0">
                <a:solidFill>
                  <a:srgbClr val="002060"/>
                </a:solidFill>
                <a:latin typeface="Cambria" pitchFamily="18" charset="0"/>
                <a:ea typeface="Cambria" pitchFamily="18" charset="0"/>
                <a:cs typeface="Arial" pitchFamily="34" charset="0"/>
              </a:rPr>
              <a:t>Didier LEGOFF : </a:t>
            </a:r>
            <a:r>
              <a:rPr lang="fr-FR" sz="2000" dirty="0" smtClean="0">
                <a:latin typeface="Cambria" pitchFamily="18" charset="0"/>
                <a:ea typeface="Cambria" pitchFamily="18" charset="0"/>
                <a:cs typeface="Arial" pitchFamily="34" charset="0"/>
              </a:rPr>
              <a:t>Président adjoint</a:t>
            </a:r>
          </a:p>
          <a:p>
            <a:r>
              <a:rPr lang="fr-FR" sz="2000" dirty="0" smtClean="0">
                <a:solidFill>
                  <a:srgbClr val="002060"/>
                </a:solidFill>
                <a:latin typeface="Cambria" pitchFamily="18" charset="0"/>
                <a:ea typeface="Cambria" pitchFamily="18" charset="0"/>
                <a:cs typeface="Arial" pitchFamily="34" charset="0"/>
              </a:rPr>
              <a:t>Alexandre STRICKLER : </a:t>
            </a:r>
            <a:r>
              <a:rPr lang="fr-FR" sz="2000" dirty="0" smtClean="0">
                <a:latin typeface="Cambria" pitchFamily="18" charset="0"/>
                <a:ea typeface="Cambria" pitchFamily="18" charset="0"/>
                <a:cs typeface="Arial" pitchFamily="34" charset="0"/>
              </a:rPr>
              <a:t>Trésorie</a:t>
            </a:r>
            <a:r>
              <a:rPr lang="fr-FR" sz="2000" dirty="0" smtClean="0">
                <a:solidFill>
                  <a:srgbClr val="002060"/>
                </a:solidFill>
                <a:latin typeface="Cambria" pitchFamily="18" charset="0"/>
                <a:ea typeface="Cambria" pitchFamily="18" charset="0"/>
                <a:cs typeface="Arial" pitchFamily="34" charset="0"/>
              </a:rPr>
              <a:t>r</a:t>
            </a:r>
          </a:p>
          <a:p>
            <a:r>
              <a:rPr lang="fr-FR" sz="2000" dirty="0" smtClean="0">
                <a:solidFill>
                  <a:srgbClr val="002060"/>
                </a:solidFill>
                <a:latin typeface="Cambria" pitchFamily="18" charset="0"/>
                <a:ea typeface="Cambria" pitchFamily="18" charset="0"/>
                <a:cs typeface="Arial" pitchFamily="34" charset="0"/>
              </a:rPr>
              <a:t>Jean Luc JARRIGE : </a:t>
            </a:r>
            <a:r>
              <a:rPr lang="fr-FR" sz="2000" dirty="0" smtClean="0">
                <a:latin typeface="Cambria" pitchFamily="18" charset="0"/>
                <a:ea typeface="Cambria" pitchFamily="18" charset="0"/>
                <a:cs typeface="Arial" pitchFamily="34" charset="0"/>
              </a:rPr>
              <a:t>Trésorier adjoint (dernière année)</a:t>
            </a:r>
          </a:p>
          <a:p>
            <a:r>
              <a:rPr lang="fr-FR" sz="2000" dirty="0" smtClean="0">
                <a:solidFill>
                  <a:srgbClr val="002060"/>
                </a:solidFill>
                <a:latin typeface="Cambria" pitchFamily="18" charset="0"/>
                <a:ea typeface="Cambria" pitchFamily="18" charset="0"/>
                <a:cs typeface="Arial" pitchFamily="34" charset="0"/>
              </a:rPr>
              <a:t>Thierry CLAVEL : </a:t>
            </a:r>
            <a:r>
              <a:rPr lang="fr-FR" sz="2000" dirty="0" smtClean="0">
                <a:latin typeface="Cambria" pitchFamily="18" charset="0"/>
                <a:ea typeface="Cambria" pitchFamily="18" charset="0"/>
                <a:cs typeface="Arial" pitchFamily="34" charset="0"/>
              </a:rPr>
              <a:t>Secrétaire</a:t>
            </a:r>
          </a:p>
          <a:p>
            <a:r>
              <a:rPr lang="fr-FR" sz="2000" dirty="0" smtClean="0">
                <a:solidFill>
                  <a:srgbClr val="002060"/>
                </a:solidFill>
                <a:latin typeface="Cambria" pitchFamily="18" charset="0"/>
                <a:ea typeface="Cambria" pitchFamily="18" charset="0"/>
                <a:cs typeface="Arial" pitchFamily="34" charset="0"/>
              </a:rPr>
              <a:t>Ludovic DESMARS : </a:t>
            </a:r>
            <a:r>
              <a:rPr lang="fr-FR" sz="2000" dirty="0" smtClean="0">
                <a:latin typeface="Cambria" pitchFamily="18" charset="0"/>
                <a:ea typeface="Cambria" pitchFamily="18" charset="0"/>
                <a:cs typeface="Arial" pitchFamily="34" charset="0"/>
              </a:rPr>
              <a:t>Secrétaire adjoint</a:t>
            </a:r>
          </a:p>
          <a:p>
            <a:r>
              <a:rPr lang="fr-FR" sz="2000" dirty="0" smtClean="0">
                <a:solidFill>
                  <a:srgbClr val="002060"/>
                </a:solidFill>
                <a:latin typeface="Cambria" pitchFamily="18" charset="0"/>
                <a:ea typeface="Cambria" pitchFamily="18" charset="0"/>
                <a:cs typeface="Arial" pitchFamily="34" charset="0"/>
              </a:rPr>
              <a:t>Chargé du matériel : </a:t>
            </a:r>
            <a:r>
              <a:rPr lang="fr-FR" sz="2000" dirty="0" smtClean="0">
                <a:latin typeface="Cambria" pitchFamily="18" charset="0"/>
                <a:ea typeface="Cambria" pitchFamily="18" charset="0"/>
                <a:cs typeface="Arial" pitchFamily="34" charset="0"/>
              </a:rPr>
              <a:t>Pascal TESTAS/ </a:t>
            </a:r>
            <a:r>
              <a:rPr lang="fr-FR" sz="2000" dirty="0">
                <a:latin typeface="Cambria" pitchFamily="18" charset="0"/>
                <a:ea typeface="Cambria" pitchFamily="18" charset="0"/>
                <a:cs typeface="Arial" pitchFamily="34" charset="0"/>
              </a:rPr>
              <a:t>Didier LEGOFF </a:t>
            </a:r>
            <a:endParaRPr lang="fr-FR" sz="2000" dirty="0" smtClean="0">
              <a:latin typeface="Cambria" pitchFamily="18" charset="0"/>
              <a:ea typeface="Cambria" pitchFamily="18" charset="0"/>
              <a:cs typeface="Arial" pitchFamily="34" charset="0"/>
            </a:endParaRPr>
          </a:p>
        </p:txBody>
      </p:sp>
      <p:sp>
        <p:nvSpPr>
          <p:cNvPr id="3" name="ZoneTexte 2"/>
          <p:cNvSpPr txBox="1"/>
          <p:nvPr/>
        </p:nvSpPr>
        <p:spPr>
          <a:xfrm>
            <a:off x="3510456" y="4080440"/>
            <a:ext cx="3205655" cy="2308324"/>
          </a:xfrm>
          <a:prstGeom prst="rect">
            <a:avLst/>
          </a:prstGeom>
          <a:noFill/>
        </p:spPr>
        <p:txBody>
          <a:bodyPr wrap="square" rtlCol="0">
            <a:spAutoFit/>
          </a:bodyPr>
          <a:lstStyle/>
          <a:p>
            <a:r>
              <a:rPr lang="fr-FR" dirty="0" smtClean="0">
                <a:latin typeface="Cambria" pitchFamily="18" charset="0"/>
                <a:ea typeface="Cambria" pitchFamily="18" charset="0"/>
              </a:rPr>
              <a:t>Agnès BERNHART</a:t>
            </a:r>
          </a:p>
          <a:p>
            <a:r>
              <a:rPr lang="fr-FR" dirty="0" smtClean="0">
                <a:latin typeface="Cambria" pitchFamily="18" charset="0"/>
                <a:ea typeface="Cambria" pitchFamily="18" charset="0"/>
              </a:rPr>
              <a:t>Pascal TESTAS</a:t>
            </a:r>
          </a:p>
          <a:p>
            <a:r>
              <a:rPr lang="fr-FR" dirty="0" smtClean="0">
                <a:latin typeface="Cambria" pitchFamily="18" charset="0"/>
                <a:ea typeface="Cambria" pitchFamily="18" charset="0"/>
              </a:rPr>
              <a:t>Jean François BONJOUR (</a:t>
            </a:r>
            <a:r>
              <a:rPr lang="fr-FR" dirty="0" err="1" smtClean="0">
                <a:latin typeface="Cambria" pitchFamily="18" charset="0"/>
                <a:ea typeface="Cambria" pitchFamily="18" charset="0"/>
              </a:rPr>
              <a:t>ext</a:t>
            </a:r>
            <a:r>
              <a:rPr lang="fr-FR" dirty="0" smtClean="0">
                <a:latin typeface="Cambria" pitchFamily="18" charset="0"/>
                <a:ea typeface="Cambria" pitchFamily="18" charset="0"/>
              </a:rPr>
              <a:t>)</a:t>
            </a:r>
          </a:p>
          <a:p>
            <a:r>
              <a:rPr lang="fr-FR" dirty="0" smtClean="0">
                <a:latin typeface="Cambria" pitchFamily="18" charset="0"/>
                <a:ea typeface="Cambria" pitchFamily="18" charset="0"/>
              </a:rPr>
              <a:t>Martine FOLTRAN (</a:t>
            </a:r>
            <a:r>
              <a:rPr lang="fr-FR" dirty="0" err="1" smtClean="0">
                <a:latin typeface="Cambria" pitchFamily="18" charset="0"/>
                <a:ea typeface="Cambria" pitchFamily="18" charset="0"/>
              </a:rPr>
              <a:t>ext</a:t>
            </a:r>
            <a:r>
              <a:rPr lang="fr-FR" dirty="0" smtClean="0">
                <a:latin typeface="Cambria" pitchFamily="18" charset="0"/>
                <a:ea typeface="Cambria" pitchFamily="18" charset="0"/>
              </a:rPr>
              <a:t>)</a:t>
            </a:r>
          </a:p>
          <a:p>
            <a:r>
              <a:rPr lang="fr-FR" dirty="0" smtClean="0">
                <a:latin typeface="Cambria" pitchFamily="18" charset="0"/>
                <a:ea typeface="Cambria" pitchFamily="18" charset="0"/>
              </a:rPr>
              <a:t>Bernard TOURTE </a:t>
            </a:r>
          </a:p>
          <a:p>
            <a:r>
              <a:rPr lang="fr-FR" dirty="0" smtClean="0">
                <a:latin typeface="Cambria" pitchFamily="18" charset="0"/>
                <a:ea typeface="Cambria" pitchFamily="18" charset="0"/>
              </a:rPr>
              <a:t>Jean Luc JARRIGE</a:t>
            </a:r>
          </a:p>
          <a:p>
            <a:r>
              <a:rPr lang="fr-FR" dirty="0" smtClean="0">
                <a:latin typeface="Cambria" pitchFamily="18" charset="0"/>
                <a:ea typeface="Cambria" pitchFamily="18" charset="0"/>
              </a:rPr>
              <a:t>François RONDET</a:t>
            </a:r>
          </a:p>
          <a:p>
            <a:r>
              <a:rPr lang="fr-FR" dirty="0" err="1" smtClean="0">
                <a:latin typeface="Cambria" pitchFamily="18" charset="0"/>
                <a:ea typeface="Cambria" pitchFamily="18" charset="0"/>
              </a:rPr>
              <a:t>LiLy</a:t>
            </a:r>
            <a:r>
              <a:rPr lang="fr-FR" dirty="0" smtClean="0">
                <a:latin typeface="Cambria" pitchFamily="18" charset="0"/>
                <a:ea typeface="Cambria" pitchFamily="18" charset="0"/>
              </a:rPr>
              <a:t> RONDET</a:t>
            </a:r>
          </a:p>
        </p:txBody>
      </p:sp>
      <p:sp>
        <p:nvSpPr>
          <p:cNvPr id="4" name="Rectangle 3"/>
          <p:cNvSpPr/>
          <p:nvPr/>
        </p:nvSpPr>
        <p:spPr>
          <a:xfrm>
            <a:off x="464319" y="3591176"/>
            <a:ext cx="1774397" cy="369332"/>
          </a:xfrm>
          <a:prstGeom prst="rect">
            <a:avLst/>
          </a:prstGeom>
        </p:spPr>
        <p:txBody>
          <a:bodyPr wrap="none">
            <a:spAutoFit/>
          </a:bodyPr>
          <a:lstStyle/>
          <a:p>
            <a:r>
              <a:rPr lang="fr-FR" b="1" dirty="0" smtClean="0">
                <a:latin typeface="Cambria" pitchFamily="18" charset="0"/>
                <a:ea typeface="Cambria" pitchFamily="18" charset="0"/>
              </a:rPr>
              <a:t>Présents à l’AG </a:t>
            </a:r>
            <a:endParaRPr lang="fr-FR" b="1" dirty="0">
              <a:latin typeface="Cambria" pitchFamily="18" charset="0"/>
              <a:ea typeface="Cambria" pitchFamily="18" charset="0"/>
            </a:endParaRPr>
          </a:p>
        </p:txBody>
      </p:sp>
      <p:sp>
        <p:nvSpPr>
          <p:cNvPr id="5" name="ZoneTexte 4"/>
          <p:cNvSpPr txBox="1"/>
          <p:nvPr/>
        </p:nvSpPr>
        <p:spPr>
          <a:xfrm>
            <a:off x="415160" y="4125310"/>
            <a:ext cx="2622330" cy="2031325"/>
          </a:xfrm>
          <a:prstGeom prst="rect">
            <a:avLst/>
          </a:prstGeom>
          <a:noFill/>
        </p:spPr>
        <p:txBody>
          <a:bodyPr wrap="square" rtlCol="0">
            <a:spAutoFit/>
          </a:bodyPr>
          <a:lstStyle/>
          <a:p>
            <a:r>
              <a:rPr lang="fr-FR" dirty="0" smtClean="0">
                <a:latin typeface="Cambria" pitchFamily="18" charset="0"/>
                <a:ea typeface="Cambria" pitchFamily="18" charset="0"/>
              </a:rPr>
              <a:t>Laurent DELFOUR</a:t>
            </a:r>
          </a:p>
          <a:p>
            <a:r>
              <a:rPr lang="fr-FR" dirty="0" smtClean="0">
                <a:latin typeface="Cambria" pitchFamily="18" charset="0"/>
                <a:ea typeface="Cambria" pitchFamily="18" charset="0"/>
              </a:rPr>
              <a:t>Céline MARUEJOULS</a:t>
            </a:r>
          </a:p>
          <a:p>
            <a:r>
              <a:rPr lang="fr-FR" dirty="0" smtClean="0">
                <a:latin typeface="Cambria" pitchFamily="18" charset="0"/>
                <a:ea typeface="Cambria" pitchFamily="18" charset="0"/>
              </a:rPr>
              <a:t>Claire FLAHAUT (</a:t>
            </a:r>
            <a:r>
              <a:rPr lang="fr-FR" dirty="0" err="1" smtClean="0">
                <a:latin typeface="Cambria" pitchFamily="18" charset="0"/>
                <a:ea typeface="Cambria" pitchFamily="18" charset="0"/>
              </a:rPr>
              <a:t>Ext</a:t>
            </a:r>
            <a:r>
              <a:rPr lang="fr-FR" dirty="0" smtClean="0">
                <a:latin typeface="Cambria" pitchFamily="18" charset="0"/>
                <a:ea typeface="Cambria" pitchFamily="18" charset="0"/>
              </a:rPr>
              <a:t>)</a:t>
            </a:r>
          </a:p>
          <a:p>
            <a:r>
              <a:rPr lang="fr-FR" dirty="0" smtClean="0">
                <a:latin typeface="Cambria" pitchFamily="18" charset="0"/>
                <a:ea typeface="Cambria" pitchFamily="18" charset="0"/>
              </a:rPr>
              <a:t>Jean Marc </a:t>
            </a:r>
            <a:r>
              <a:rPr lang="fr-FR" dirty="0" err="1" smtClean="0">
                <a:latin typeface="Cambria" pitchFamily="18" charset="0"/>
                <a:ea typeface="Cambria" pitchFamily="18" charset="0"/>
              </a:rPr>
              <a:t>Apers</a:t>
            </a:r>
            <a:r>
              <a:rPr lang="fr-FR" dirty="0" smtClean="0">
                <a:latin typeface="Cambria" pitchFamily="18" charset="0"/>
                <a:ea typeface="Cambria" pitchFamily="18" charset="0"/>
              </a:rPr>
              <a:t> (</a:t>
            </a:r>
            <a:r>
              <a:rPr lang="fr-FR" dirty="0" err="1" smtClean="0">
                <a:latin typeface="Cambria" pitchFamily="18" charset="0"/>
                <a:ea typeface="Cambria" pitchFamily="18" charset="0"/>
              </a:rPr>
              <a:t>Ext</a:t>
            </a:r>
            <a:r>
              <a:rPr lang="fr-FR" dirty="0" smtClean="0">
                <a:latin typeface="Cambria" pitchFamily="18" charset="0"/>
                <a:ea typeface="Cambria" pitchFamily="18" charset="0"/>
              </a:rPr>
              <a:t>)</a:t>
            </a:r>
          </a:p>
          <a:p>
            <a:r>
              <a:rPr lang="fr-FR" dirty="0" smtClean="0">
                <a:latin typeface="Cambria" pitchFamily="18" charset="0"/>
                <a:ea typeface="Cambria" pitchFamily="18" charset="0"/>
              </a:rPr>
              <a:t>Thierry CLAVEL</a:t>
            </a:r>
          </a:p>
          <a:p>
            <a:r>
              <a:rPr lang="fr-FR" dirty="0" smtClean="0">
                <a:latin typeface="Cambria" pitchFamily="18" charset="0"/>
                <a:ea typeface="Cambria" pitchFamily="18" charset="0"/>
              </a:rPr>
              <a:t>Michel SOUVERVILLE</a:t>
            </a:r>
          </a:p>
          <a:p>
            <a:r>
              <a:rPr lang="fr-FR" dirty="0" smtClean="0">
                <a:latin typeface="Cambria" pitchFamily="18" charset="0"/>
                <a:ea typeface="Cambria" pitchFamily="18" charset="0"/>
              </a:rPr>
              <a:t>Denise KNIBBS</a:t>
            </a:r>
          </a:p>
        </p:txBody>
      </p:sp>
      <p:sp>
        <p:nvSpPr>
          <p:cNvPr id="7" name="ZoneTexte 6"/>
          <p:cNvSpPr txBox="1"/>
          <p:nvPr/>
        </p:nvSpPr>
        <p:spPr>
          <a:xfrm>
            <a:off x="6048776" y="525517"/>
            <a:ext cx="5680767" cy="1015663"/>
          </a:xfrm>
          <a:prstGeom prst="rect">
            <a:avLst/>
          </a:prstGeom>
          <a:noFill/>
        </p:spPr>
        <p:txBody>
          <a:bodyPr wrap="square" rtlCol="0">
            <a:spAutoFit/>
          </a:bodyPr>
          <a:lstStyle/>
          <a:p>
            <a:r>
              <a:rPr lang="fr-FR" sz="1200" b="1" dirty="0" smtClean="0">
                <a:latin typeface="Cambria" pitchFamily="18" charset="0"/>
                <a:ea typeface="Cambria" pitchFamily="18" charset="0"/>
                <a:cs typeface="Arial" pitchFamily="34" charset="0"/>
              </a:rPr>
              <a:t>15 participants – 10 votants </a:t>
            </a:r>
          </a:p>
          <a:p>
            <a:endParaRPr lang="fr-FR" sz="1200" dirty="0" smtClean="0">
              <a:latin typeface="Cambria" pitchFamily="18" charset="0"/>
              <a:ea typeface="Cambria" pitchFamily="18" charset="0"/>
              <a:cs typeface="Arial" pitchFamily="34" charset="0"/>
            </a:endParaRPr>
          </a:p>
          <a:p>
            <a:r>
              <a:rPr lang="fr-FR" sz="1200" dirty="0" smtClean="0">
                <a:latin typeface="Cambria" pitchFamily="18" charset="0"/>
                <a:ea typeface="Cambria" pitchFamily="18" charset="0"/>
                <a:cs typeface="Arial" pitchFamily="34" charset="0"/>
              </a:rPr>
              <a:t>Rapport </a:t>
            </a:r>
            <a:r>
              <a:rPr lang="fr-FR" sz="1200" dirty="0">
                <a:latin typeface="Cambria" pitchFamily="18" charset="0"/>
                <a:ea typeface="Cambria" pitchFamily="18" charset="0"/>
                <a:cs typeface="Arial" pitchFamily="34" charset="0"/>
              </a:rPr>
              <a:t>moral : </a:t>
            </a:r>
            <a:r>
              <a:rPr lang="fr-FR" sz="1200" dirty="0" smtClean="0">
                <a:latin typeface="Cambria" pitchFamily="18" charset="0"/>
                <a:ea typeface="Cambria" pitchFamily="18" charset="0"/>
                <a:cs typeface="Arial" pitchFamily="34" charset="0"/>
              </a:rPr>
              <a:t>contre = 0- ; s’abstient = 0;  100%,  Approuvé </a:t>
            </a:r>
            <a:r>
              <a:rPr lang="fr-FR" sz="1200" dirty="0">
                <a:latin typeface="Cambria" pitchFamily="18" charset="0"/>
                <a:ea typeface="Cambria" pitchFamily="18" charset="0"/>
                <a:cs typeface="Arial" pitchFamily="34" charset="0"/>
              </a:rPr>
              <a:t>à la majorité </a:t>
            </a:r>
          </a:p>
          <a:p>
            <a:r>
              <a:rPr lang="fr-FR" sz="1200" dirty="0">
                <a:latin typeface="Cambria" pitchFamily="18" charset="0"/>
                <a:ea typeface="Cambria" pitchFamily="18" charset="0"/>
                <a:cs typeface="Arial" pitchFamily="34" charset="0"/>
              </a:rPr>
              <a:t>Rapport </a:t>
            </a:r>
            <a:r>
              <a:rPr lang="fr-FR" sz="1200" dirty="0" smtClean="0">
                <a:latin typeface="Cambria" pitchFamily="18" charset="0"/>
                <a:ea typeface="Cambria" pitchFamily="18" charset="0"/>
                <a:cs typeface="Arial" pitchFamily="34" charset="0"/>
              </a:rPr>
              <a:t>Financier : contre = 0- ; s’abstient = 0;  100%,  Approuvé à la majorité </a:t>
            </a:r>
          </a:p>
          <a:p>
            <a:r>
              <a:rPr lang="fr-FR" sz="1200" dirty="0" smtClean="0">
                <a:latin typeface="Cambria" pitchFamily="18" charset="0"/>
                <a:ea typeface="Cambria" pitchFamily="18" charset="0"/>
                <a:cs typeface="Arial" pitchFamily="34" charset="0"/>
              </a:rPr>
              <a:t>Election </a:t>
            </a:r>
            <a:r>
              <a:rPr lang="fr-FR" sz="1200" dirty="0">
                <a:latin typeface="Cambria" pitchFamily="18" charset="0"/>
                <a:ea typeface="Cambria" pitchFamily="18" charset="0"/>
                <a:cs typeface="Arial" pitchFamily="34" charset="0"/>
              </a:rPr>
              <a:t>du </a:t>
            </a:r>
            <a:r>
              <a:rPr lang="fr-FR" sz="1200" dirty="0" smtClean="0">
                <a:latin typeface="Cambria" pitchFamily="18" charset="0"/>
                <a:ea typeface="Cambria" pitchFamily="18" charset="0"/>
                <a:cs typeface="Arial" pitchFamily="34" charset="0"/>
              </a:rPr>
              <a:t>bureau : contre = 0- ; s’abstient = 0;  100%,  Approuvé à la majorité </a:t>
            </a:r>
            <a:endParaRPr lang="fr-FR" sz="1200" dirty="0">
              <a:latin typeface="Cambria" pitchFamily="18" charset="0"/>
              <a:ea typeface="Cambria" pitchFamily="18" charset="0"/>
              <a:cs typeface="Arial" pitchFamily="34" charset="0"/>
            </a:endParaRPr>
          </a:p>
        </p:txBody>
      </p:sp>
      <p:sp>
        <p:nvSpPr>
          <p:cNvPr id="8" name="Rectangle 7"/>
          <p:cNvSpPr/>
          <p:nvPr/>
        </p:nvSpPr>
        <p:spPr>
          <a:xfrm>
            <a:off x="6933331" y="3938016"/>
            <a:ext cx="2375137" cy="1200329"/>
          </a:xfrm>
          <a:prstGeom prst="rect">
            <a:avLst/>
          </a:prstGeom>
        </p:spPr>
        <p:txBody>
          <a:bodyPr wrap="none">
            <a:spAutoFit/>
          </a:bodyPr>
          <a:lstStyle/>
          <a:p>
            <a:r>
              <a:rPr lang="fr-FR" b="1" dirty="0" smtClean="0">
                <a:latin typeface="Cambria" pitchFamily="18" charset="0"/>
                <a:ea typeface="Cambria" pitchFamily="18" charset="0"/>
              </a:rPr>
              <a:t>Excusés :</a:t>
            </a:r>
          </a:p>
          <a:p>
            <a:r>
              <a:rPr lang="fr-FR" dirty="0" smtClean="0">
                <a:latin typeface="Cambria" pitchFamily="18" charset="0"/>
                <a:ea typeface="Cambria" pitchFamily="18" charset="0"/>
              </a:rPr>
              <a:t>Didier LEGOFF</a:t>
            </a:r>
          </a:p>
          <a:p>
            <a:r>
              <a:rPr lang="fr-FR" dirty="0" smtClean="0">
                <a:latin typeface="Cambria" pitchFamily="18" charset="0"/>
                <a:ea typeface="Cambria" pitchFamily="18" charset="0"/>
              </a:rPr>
              <a:t>Alexandre STRICKLER</a:t>
            </a:r>
          </a:p>
          <a:p>
            <a:r>
              <a:rPr lang="fr-FR" dirty="0" smtClean="0">
                <a:latin typeface="Cambria" pitchFamily="18" charset="0"/>
                <a:ea typeface="Cambria" pitchFamily="18" charset="0"/>
              </a:rPr>
              <a:t>Christine LACOUTURE</a:t>
            </a:r>
          </a:p>
        </p:txBody>
      </p:sp>
      <p:sp>
        <p:nvSpPr>
          <p:cNvPr id="9" name="Rectangle 8"/>
          <p:cNvSpPr/>
          <p:nvPr/>
        </p:nvSpPr>
        <p:spPr>
          <a:xfrm>
            <a:off x="7504951" y="147140"/>
            <a:ext cx="753989" cy="369332"/>
          </a:xfrm>
          <a:prstGeom prst="rect">
            <a:avLst/>
          </a:prstGeom>
        </p:spPr>
        <p:txBody>
          <a:bodyPr wrap="none">
            <a:spAutoFit/>
          </a:bodyPr>
          <a:lstStyle/>
          <a:p>
            <a:r>
              <a:rPr lang="fr-FR" b="1" u="sng" dirty="0" smtClean="0">
                <a:latin typeface="Cambria" pitchFamily="18" charset="0"/>
                <a:ea typeface="Cambria" pitchFamily="18" charset="0"/>
              </a:rPr>
              <a:t>Votes</a:t>
            </a:r>
          </a:p>
        </p:txBody>
      </p:sp>
      <p:cxnSp>
        <p:nvCxnSpPr>
          <p:cNvPr id="10" name="Connecteur droit 9"/>
          <p:cNvCxnSpPr/>
          <p:nvPr/>
        </p:nvCxnSpPr>
        <p:spPr>
          <a:xfrm flipV="1">
            <a:off x="304388" y="560173"/>
            <a:ext cx="0" cy="6046573"/>
          </a:xfrm>
          <a:prstGeom prst="line">
            <a:avLst/>
          </a:prstGeom>
          <a:noFill/>
          <a:ln w="25560">
            <a:solidFill>
              <a:srgbClr val="C0C800"/>
            </a:solidFill>
            <a:prstDash val="solid"/>
            <a:miter/>
          </a:ln>
        </p:spPr>
      </p:cxnSp>
    </p:spTree>
    <p:extLst>
      <p:ext uri="{BB962C8B-B14F-4D97-AF65-F5344CB8AC3E}">
        <p14:creationId xmlns:p14="http://schemas.microsoft.com/office/powerpoint/2010/main" xmlns="" val="3310482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66346" y="6032938"/>
            <a:ext cx="9942787" cy="400110"/>
          </a:xfrm>
          <a:prstGeom prst="rect">
            <a:avLst/>
          </a:prstGeom>
          <a:noFill/>
        </p:spPr>
        <p:txBody>
          <a:bodyPr wrap="square" rtlCol="0">
            <a:spAutoFit/>
          </a:bodyPr>
          <a:lstStyle/>
          <a:p>
            <a:r>
              <a:rPr lang="fr-FR" sz="2000" b="1" dirty="0" smtClean="0">
                <a:ln>
                  <a:solidFill>
                    <a:srgbClr val="FFFF00"/>
                  </a:solidFill>
                </a:ln>
                <a:latin typeface="Cambria" pitchFamily="18" charset="0"/>
                <a:ea typeface="Cambria" pitchFamily="18" charset="0"/>
                <a:cs typeface="Arial" pitchFamily="34" charset="0"/>
              </a:rPr>
              <a:t>Carte de Vœux 2025 … Prochaines cartes pour 2026 … propositions ???</a:t>
            </a:r>
            <a:endParaRPr lang="fr-FR" sz="2000" b="1" dirty="0">
              <a:ln>
                <a:solidFill>
                  <a:srgbClr val="FFFF00"/>
                </a:solidFill>
              </a:ln>
              <a:latin typeface="Cambria" pitchFamily="18" charset="0"/>
              <a:ea typeface="Cambria" pitchFamily="18" charset="0"/>
              <a:cs typeface="Arial" pitchFamily="34" charset="0"/>
            </a:endParaRPr>
          </a:p>
        </p:txBody>
      </p:sp>
      <p:pic>
        <p:nvPicPr>
          <p:cNvPr id="2" name="Picture 2"/>
          <p:cNvPicPr>
            <a:picLocks noChangeAspect="1" noChangeArrowheads="1"/>
          </p:cNvPicPr>
          <p:nvPr/>
        </p:nvPicPr>
        <p:blipFill>
          <a:blip r:embed="rId2"/>
          <a:srcRect/>
          <a:stretch>
            <a:fillRect/>
          </a:stretch>
        </p:blipFill>
        <p:spPr bwMode="auto">
          <a:xfrm>
            <a:off x="1346584" y="265004"/>
            <a:ext cx="9540875" cy="5448300"/>
          </a:xfrm>
          <a:prstGeom prst="rect">
            <a:avLst/>
          </a:prstGeom>
          <a:noFill/>
          <a:ln w="9525">
            <a:noFill/>
            <a:miter lim="800000"/>
            <a:headEnd/>
            <a:tailEnd/>
          </a:ln>
          <a:effectLst/>
        </p:spPr>
      </p:pic>
      <p:cxnSp>
        <p:nvCxnSpPr>
          <p:cNvPr id="4" name="Connecteur droit 3"/>
          <p:cNvCxnSpPr/>
          <p:nvPr/>
        </p:nvCxnSpPr>
        <p:spPr>
          <a:xfrm flipV="1">
            <a:off x="304388" y="560173"/>
            <a:ext cx="0" cy="6046573"/>
          </a:xfrm>
          <a:prstGeom prst="line">
            <a:avLst/>
          </a:prstGeom>
          <a:noFill/>
          <a:ln w="25560">
            <a:solidFill>
              <a:srgbClr val="C0C800"/>
            </a:solidFill>
            <a:prstDash val="solid"/>
            <a:miter/>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46228" y="0"/>
            <a:ext cx="9234152" cy="523220"/>
          </a:xfrm>
          <a:prstGeom prst="rect">
            <a:avLst/>
          </a:prstGeom>
          <a:noFill/>
        </p:spPr>
        <p:txBody>
          <a:bodyPr wrap="square" rtlCol="0">
            <a:spAutoFit/>
          </a:bodyPr>
          <a:lstStyle/>
          <a:p>
            <a:pPr algn="ctr"/>
            <a:r>
              <a:rPr lang="fr-FR" sz="2800" b="1" dirty="0">
                <a:solidFill>
                  <a:srgbClr val="002060"/>
                </a:solidFill>
                <a:latin typeface="Cambria" pitchFamily="18" charset="0"/>
                <a:ea typeface="Cambria" pitchFamily="18" charset="0"/>
                <a:cs typeface="Arial" pitchFamily="34" charset="0"/>
              </a:rPr>
              <a:t>Compte </a:t>
            </a:r>
            <a:r>
              <a:rPr lang="fr-FR" sz="2800" b="1" dirty="0" smtClean="0">
                <a:solidFill>
                  <a:srgbClr val="002060"/>
                </a:solidFill>
                <a:latin typeface="Cambria" pitchFamily="18" charset="0"/>
                <a:ea typeface="Cambria" pitchFamily="18" charset="0"/>
                <a:cs typeface="Arial" pitchFamily="34" charset="0"/>
              </a:rPr>
              <a:t>Rendu MORAL année 2024</a:t>
            </a:r>
            <a:endParaRPr lang="fr-FR" sz="2800" b="1" dirty="0">
              <a:solidFill>
                <a:srgbClr val="002060"/>
              </a:solidFill>
              <a:latin typeface="Cambria" pitchFamily="18" charset="0"/>
              <a:ea typeface="Cambria" pitchFamily="18" charset="0"/>
              <a:cs typeface="Arial" pitchFamily="34" charset="0"/>
            </a:endParaRPr>
          </a:p>
        </p:txBody>
      </p:sp>
      <p:sp>
        <p:nvSpPr>
          <p:cNvPr id="4" name="ZoneTexte 3"/>
          <p:cNvSpPr txBox="1"/>
          <p:nvPr/>
        </p:nvSpPr>
        <p:spPr>
          <a:xfrm>
            <a:off x="273268" y="727973"/>
            <a:ext cx="11529849" cy="5632311"/>
          </a:xfrm>
          <a:prstGeom prst="rect">
            <a:avLst/>
          </a:prstGeom>
          <a:noFill/>
        </p:spPr>
        <p:txBody>
          <a:bodyPr wrap="square" rtlCol="0">
            <a:spAutoFit/>
          </a:bodyPr>
          <a:lstStyle/>
          <a:p>
            <a:r>
              <a:rPr lang="fr-FR" sz="1500" dirty="0" smtClean="0">
                <a:latin typeface="Cambria" pitchFamily="18" charset="0"/>
                <a:ea typeface="Cambria" pitchFamily="18" charset="0"/>
              </a:rPr>
              <a:t>Pour l’année 2024, le club s’est agrandi de membres extérieurs. Cependant, les journées formation que le club devrait proposer, manquent toujours et dans ce contexte, nous avons financé des formations proposées par la fédération, ce qui correspond à nos objectifs, c'est-à-dire </a:t>
            </a:r>
            <a:r>
              <a:rPr lang="fr-FR" sz="1500" smtClean="0">
                <a:latin typeface="Cambria" pitchFamily="18" charset="0"/>
                <a:ea typeface="Cambria" pitchFamily="18" charset="0"/>
              </a:rPr>
              <a:t>une </a:t>
            </a:r>
            <a:r>
              <a:rPr lang="fr-FR" sz="1500" smtClean="0">
                <a:latin typeface="Cambria" pitchFamily="18" charset="0"/>
                <a:ea typeface="Cambria" pitchFamily="18" charset="0"/>
              </a:rPr>
              <a:t>activité </a:t>
            </a:r>
            <a:r>
              <a:rPr lang="fr-FR" sz="1500" dirty="0" smtClean="0">
                <a:latin typeface="Cambria" pitchFamily="18" charset="0"/>
                <a:ea typeface="Cambria" pitchFamily="18" charset="0"/>
              </a:rPr>
              <a:t>dans un cadre fédéral permettant d’acquérir  les connaissances techniques et autres, pour une pratique qui s’inscrit dans un milieu toujours mal connu et marginal.</a:t>
            </a:r>
          </a:p>
          <a:p>
            <a:r>
              <a:rPr lang="fr-FR" sz="1500" dirty="0" smtClean="0">
                <a:latin typeface="Cambria" pitchFamily="18" charset="0"/>
                <a:ea typeface="Cambria" pitchFamily="18" charset="0"/>
              </a:rPr>
              <a:t>En tant que présidente du club, je conseille à tous les adhérents actifs de prendre l’adhésion de la FFS et de participer aux événements fédéraux pour rencontrer d’autres personnes et d’échanger sur les explorations et les classiques de nos massifs calcaires. </a:t>
            </a:r>
          </a:p>
          <a:p>
            <a:r>
              <a:rPr lang="fr-FR" sz="1500" dirty="0" smtClean="0">
                <a:latin typeface="Cambria" pitchFamily="18" charset="0"/>
                <a:ea typeface="Cambria" pitchFamily="18" charset="0"/>
              </a:rPr>
              <a:t>Nous sommes, comme la plupart des clubs, amenés à pratiquer de plus en plus nos activités avec d'autres clubs pour une plus grande dynamique. De notre coté, cette année, nous avons organisé des journées et WE  ainsi que des séjours plus longs en spéléo et canyon. Ces longs séjours permettent de profiter des lieux d’activité à plus de 3H00 de Toulouse comme dans l'Hérault, dans les Pyrénées Atlantiques, l’Aude, en Espagne ou en Corse et bien d'autres endroits. La météo cette année n’a pas été favorable pour proposer des sorties plus sportives. Mais cependant, quelques uns d’entre nous se sont attaqués à l’agrandissement de passages étroits pour voir au-delà, ce qui a conduit à plusieurs dizaines de mètres de premières dans une cavité du  09 et une autre dans le 34.</a:t>
            </a:r>
          </a:p>
          <a:p>
            <a:r>
              <a:rPr lang="fr-FR" sz="1500" dirty="0" smtClean="0">
                <a:latin typeface="Cambria" pitchFamily="18" charset="0"/>
                <a:ea typeface="Cambria" pitchFamily="18" charset="0"/>
              </a:rPr>
              <a:t>Le club doit garder l’objectifs  de se faire connaître auprès de la population du CE Airbus. Cette année nous avons publié 4 articles dans le CE en direct. Une sortie enfants, une sortie adultes, une soirée projection et un jeu concours.</a:t>
            </a:r>
          </a:p>
          <a:p>
            <a:r>
              <a:rPr lang="fr-FR" sz="1500" dirty="0" smtClean="0">
                <a:latin typeface="Cambria" pitchFamily="18" charset="0"/>
                <a:ea typeface="Cambria" pitchFamily="18" charset="0"/>
              </a:rPr>
              <a:t>Les points forts de cette année restent nos séjours canyon et spéléo en Espagne et en Corse ainsi que le WE famille de décembre, rassemblant nos membres mais également des proches, qui sans eux, le club manquerait de « main d'œuvre » . </a:t>
            </a:r>
          </a:p>
          <a:p>
            <a:r>
              <a:rPr lang="fr-FR" sz="1500" dirty="0" smtClean="0">
                <a:latin typeface="Cambria" pitchFamily="18" charset="0"/>
                <a:ea typeface="Cambria" pitchFamily="18" charset="0"/>
              </a:rPr>
              <a:t>Il faut noter tout de même que le nombre d'adhérents est sensiblement le même depuis 2023 avec une augmentation des adhérents extérieurs, mais qui est une augmentation relative.</a:t>
            </a:r>
          </a:p>
          <a:p>
            <a:r>
              <a:rPr lang="fr-FR" sz="1500" dirty="0" smtClean="0">
                <a:latin typeface="Cambria" pitchFamily="18" charset="0"/>
                <a:ea typeface="Cambria" pitchFamily="18" charset="0"/>
              </a:rPr>
              <a:t>Nous continuons à maintenir le blog en vue de décrire les activités du club en mentionnant la plupart de nos sorties agrémentées de photos. Le concours sur le blog n’a pas eu le succès attendu, mais a trouvé quand même un gagnant et c’est pour cela, cette année encore, je rappelle qu’il  faut nous faire connaitre et proposer des activités de découverte auprès du CSE.  </a:t>
            </a:r>
          </a:p>
          <a:p>
            <a:r>
              <a:rPr lang="fr-FR" sz="1500" dirty="0" smtClean="0">
                <a:latin typeface="Cambria" pitchFamily="18" charset="0"/>
                <a:ea typeface="Cambria" pitchFamily="18" charset="0"/>
              </a:rPr>
              <a:t>.</a:t>
            </a:r>
          </a:p>
          <a:p>
            <a:r>
              <a:rPr lang="fr-FR" sz="1500" dirty="0" smtClean="0">
                <a:latin typeface="Cambria" pitchFamily="18" charset="0"/>
                <a:ea typeface="Cambria" pitchFamily="18" charset="0"/>
              </a:rPr>
              <a:t>Comme toujours, je compte sur tous pour votre motivation et votre participation pour cette année 2025 afin de garantir la continuité de nos activités et la cohérence de notre groupe. Merci encore pour votre présence</a:t>
            </a:r>
            <a:endParaRPr lang="fr-FR" sz="1500" dirty="0">
              <a:latin typeface="Cambria" pitchFamily="18" charset="0"/>
              <a:ea typeface="Cambria" pitchFamily="18" charset="0"/>
            </a:endParaRPr>
          </a:p>
        </p:txBody>
      </p:sp>
      <p:cxnSp>
        <p:nvCxnSpPr>
          <p:cNvPr id="5" name="Connecteur droit 4"/>
          <p:cNvCxnSpPr/>
          <p:nvPr/>
        </p:nvCxnSpPr>
        <p:spPr>
          <a:xfrm flipV="1">
            <a:off x="304388" y="560173"/>
            <a:ext cx="0" cy="6046573"/>
          </a:xfrm>
          <a:prstGeom prst="line">
            <a:avLst/>
          </a:prstGeom>
          <a:noFill/>
          <a:ln w="25560">
            <a:solidFill>
              <a:srgbClr val="C0C800"/>
            </a:solidFill>
            <a:prstDash val="solid"/>
            <a:miter/>
          </a:ln>
        </p:spPr>
      </p:cxnSp>
    </p:spTree>
    <p:extLst>
      <p:ext uri="{BB962C8B-B14F-4D97-AF65-F5344CB8AC3E}">
        <p14:creationId xmlns:p14="http://schemas.microsoft.com/office/powerpoint/2010/main" xmlns="" val="65826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6452" y="241738"/>
            <a:ext cx="6723653" cy="523220"/>
          </a:xfrm>
          <a:prstGeom prst="rect">
            <a:avLst/>
          </a:prstGeom>
          <a:noFill/>
        </p:spPr>
        <p:txBody>
          <a:bodyPr wrap="square" rtlCol="0">
            <a:spAutoFit/>
          </a:bodyPr>
          <a:lstStyle/>
          <a:p>
            <a:r>
              <a:rPr lang="fr-FR" sz="2800" b="1" dirty="0" smtClean="0">
                <a:latin typeface="Cambria" pitchFamily="18" charset="0"/>
                <a:ea typeface="Cambria" pitchFamily="18" charset="0"/>
                <a:cs typeface="Arial" pitchFamily="34" charset="0"/>
              </a:rPr>
              <a:t>Tendance inscriptions depuis 2016 </a:t>
            </a:r>
            <a:endParaRPr lang="fr-FR" sz="2800" b="1" dirty="0">
              <a:latin typeface="Cambria" pitchFamily="18" charset="0"/>
              <a:ea typeface="Cambria" pitchFamily="18"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2438399" y="1058863"/>
            <a:ext cx="7448551" cy="4659048"/>
          </a:xfrm>
          <a:prstGeom prst="rect">
            <a:avLst/>
          </a:prstGeom>
          <a:noFill/>
          <a:ln w="9525">
            <a:noFill/>
            <a:miter lim="800000"/>
            <a:headEnd/>
            <a:tailEnd/>
          </a:ln>
          <a:effectLst/>
        </p:spPr>
      </p:pic>
      <p:cxnSp>
        <p:nvCxnSpPr>
          <p:cNvPr id="7" name="Connecteur droit 6"/>
          <p:cNvCxnSpPr/>
          <p:nvPr/>
        </p:nvCxnSpPr>
        <p:spPr>
          <a:xfrm flipV="1">
            <a:off x="304388" y="560173"/>
            <a:ext cx="0" cy="6046573"/>
          </a:xfrm>
          <a:prstGeom prst="line">
            <a:avLst/>
          </a:prstGeom>
          <a:noFill/>
          <a:ln w="25560">
            <a:solidFill>
              <a:srgbClr val="C0C800"/>
            </a:solidFill>
            <a:prstDash val="solid"/>
            <a:miter/>
          </a:ln>
        </p:spPr>
      </p:cxnSp>
      <p:pic>
        <p:nvPicPr>
          <p:cNvPr id="8" name="Image 7"/>
          <p:cNvPicPr>
            <a:picLocks noChangeAspect="1"/>
          </p:cNvPicPr>
          <p:nvPr/>
        </p:nvPicPr>
        <p:blipFill>
          <a:blip r:embed="rId3" cstate="print"/>
          <a:stretch>
            <a:fillRect/>
          </a:stretch>
        </p:blipFill>
        <p:spPr>
          <a:xfrm rot="1253325">
            <a:off x="9810894" y="829104"/>
            <a:ext cx="552435" cy="280467"/>
          </a:xfrm>
          <a:prstGeom prst="rect">
            <a:avLst/>
          </a:prstGeom>
        </p:spPr>
      </p:pic>
      <p:sp>
        <p:nvSpPr>
          <p:cNvPr id="11" name="Rectangle 10"/>
          <p:cNvSpPr/>
          <p:nvPr/>
        </p:nvSpPr>
        <p:spPr>
          <a:xfrm>
            <a:off x="1702181" y="6022428"/>
            <a:ext cx="8650507" cy="523220"/>
          </a:xfrm>
          <a:prstGeom prst="rect">
            <a:avLst/>
          </a:prstGeom>
          <a:solidFill>
            <a:schemeClr val="accent1">
              <a:lumMod val="20000"/>
              <a:lumOff val="80000"/>
            </a:schemeClr>
          </a:solidFill>
          <a:ln>
            <a:solidFill>
              <a:schemeClr val="accent1"/>
            </a:solidFill>
          </a:ln>
        </p:spPr>
        <p:txBody>
          <a:bodyPr wrap="square">
            <a:spAutoFit/>
          </a:bodyPr>
          <a:lstStyle/>
          <a:p>
            <a:pPr lvl="0"/>
            <a:r>
              <a:rPr lang="fr-FR" sz="2800" dirty="0" smtClean="0">
                <a:solidFill>
                  <a:prstClr val="black"/>
                </a:solidFill>
                <a:latin typeface="Cambria" pitchFamily="18" charset="0"/>
                <a:ea typeface="Cambria" pitchFamily="18" charset="0"/>
                <a:cs typeface="Arial" panose="020B0604020202020204" pitchFamily="34" charset="0"/>
              </a:rPr>
              <a:t>47 personnes inscrites dans le club dont 11 fédérés</a:t>
            </a:r>
          </a:p>
        </p:txBody>
      </p:sp>
    </p:spTree>
    <p:extLst>
      <p:ext uri="{BB962C8B-B14F-4D97-AF65-F5344CB8AC3E}">
        <p14:creationId xmlns:p14="http://schemas.microsoft.com/office/powerpoint/2010/main" xmlns="" val="3349681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flipV="1">
            <a:off x="304388" y="560173"/>
            <a:ext cx="0" cy="6046573"/>
          </a:xfrm>
          <a:prstGeom prst="line">
            <a:avLst/>
          </a:prstGeom>
          <a:noFill/>
          <a:ln w="25560">
            <a:solidFill>
              <a:srgbClr val="C0C800"/>
            </a:solidFill>
            <a:prstDash val="solid"/>
            <a:miter/>
          </a:ln>
        </p:spPr>
      </p:cxnSp>
      <p:pic>
        <p:nvPicPr>
          <p:cNvPr id="3" name="Image 2"/>
          <p:cNvPicPr>
            <a:picLocks noChangeAspect="1"/>
          </p:cNvPicPr>
          <p:nvPr/>
        </p:nvPicPr>
        <p:blipFill>
          <a:blip r:embed="rId2" cstate="print"/>
          <a:stretch>
            <a:fillRect/>
          </a:stretch>
        </p:blipFill>
        <p:spPr>
          <a:xfrm rot="1253325">
            <a:off x="11355916" y="89270"/>
            <a:ext cx="552435" cy="280467"/>
          </a:xfrm>
          <a:prstGeom prst="rect">
            <a:avLst/>
          </a:prstGeom>
        </p:spPr>
      </p:pic>
      <p:sp>
        <p:nvSpPr>
          <p:cNvPr id="4" name="Rectangle 3"/>
          <p:cNvSpPr/>
          <p:nvPr/>
        </p:nvSpPr>
        <p:spPr>
          <a:xfrm>
            <a:off x="421337" y="944302"/>
            <a:ext cx="5653625" cy="1631216"/>
          </a:xfrm>
          <a:prstGeom prst="rect">
            <a:avLst/>
          </a:prstGeom>
          <a:ln w="12700">
            <a:solidFill>
              <a:schemeClr val="accent1"/>
            </a:solidFill>
          </a:ln>
        </p:spPr>
        <p:txBody>
          <a:bodyPr wrap="square">
            <a:spAutoFit/>
          </a:bodyPr>
          <a:lstStyle/>
          <a:p>
            <a:pPr marL="285750" lvl="0" indent="-285750"/>
            <a:r>
              <a:rPr lang="fr-FR" sz="2000" b="1" dirty="0" smtClean="0">
                <a:solidFill>
                  <a:prstClr val="black"/>
                </a:solidFill>
                <a:latin typeface="Cambria" pitchFamily="18" charset="0"/>
                <a:ea typeface="Cambria" pitchFamily="18" charset="0"/>
                <a:cs typeface="Arial" panose="020B0604020202020204" pitchFamily="34" charset="0"/>
              </a:rPr>
              <a:t>22 Sorties SPELEO </a:t>
            </a:r>
            <a:endParaRPr lang="fr-FR" sz="2000" dirty="0" smtClean="0">
              <a:solidFill>
                <a:prstClr val="black"/>
              </a:solidFill>
              <a:latin typeface="Cambria" pitchFamily="18" charset="0"/>
              <a:ea typeface="Cambria" pitchFamily="18" charset="0"/>
              <a:cs typeface="Arial" panose="020B0604020202020204" pitchFamily="34" charset="0"/>
            </a:endParaRPr>
          </a:p>
          <a:p>
            <a:pPr marL="285750" lvl="0" indent="-285750"/>
            <a:r>
              <a:rPr lang="fr-FR" sz="2000" dirty="0" smtClean="0">
                <a:solidFill>
                  <a:prstClr val="black"/>
                </a:solidFill>
                <a:latin typeface="Cambria" pitchFamily="18" charset="0"/>
                <a:ea typeface="Cambria" pitchFamily="18" charset="0"/>
                <a:cs typeface="Arial" panose="020B0604020202020204" pitchFamily="34" charset="0"/>
              </a:rPr>
              <a:t>09 - 31- 34 - 46 - 64 - 81</a:t>
            </a:r>
          </a:p>
          <a:p>
            <a:pPr marL="285750" lvl="0" indent="-285750"/>
            <a:r>
              <a:rPr lang="fr-FR" sz="2000" dirty="0" smtClean="0">
                <a:solidFill>
                  <a:prstClr val="black"/>
                </a:solidFill>
                <a:latin typeface="Cambria" pitchFamily="18" charset="0"/>
                <a:ea typeface="Cambria" pitchFamily="18" charset="0"/>
                <a:cs typeface="Arial" panose="020B0604020202020204" pitchFamily="34" charset="0"/>
              </a:rPr>
              <a:t>Explorations : </a:t>
            </a:r>
            <a:r>
              <a:rPr lang="fr-FR" sz="2000" dirty="0" err="1" smtClean="0">
                <a:solidFill>
                  <a:prstClr val="black"/>
                </a:solidFill>
                <a:latin typeface="Cambria" pitchFamily="18" charset="0"/>
                <a:ea typeface="Cambria" pitchFamily="18" charset="0"/>
                <a:cs typeface="Arial" panose="020B0604020202020204" pitchFamily="34" charset="0"/>
              </a:rPr>
              <a:t>Coume</a:t>
            </a:r>
            <a:r>
              <a:rPr lang="fr-FR" sz="2000" dirty="0" smtClean="0">
                <a:solidFill>
                  <a:prstClr val="black"/>
                </a:solidFill>
                <a:latin typeface="Cambria" pitchFamily="18" charset="0"/>
                <a:ea typeface="Cambria" pitchFamily="18" charset="0"/>
                <a:cs typeface="Arial" panose="020B0604020202020204" pitchFamily="34" charset="0"/>
              </a:rPr>
              <a:t> 31/St Pons 34 / </a:t>
            </a:r>
            <a:r>
              <a:rPr lang="fr-FR" sz="2000" dirty="0" err="1" smtClean="0">
                <a:solidFill>
                  <a:prstClr val="black"/>
                </a:solidFill>
                <a:latin typeface="Cambria" pitchFamily="18" charset="0"/>
                <a:ea typeface="Cambria" pitchFamily="18" charset="0"/>
                <a:cs typeface="Arial" panose="020B0604020202020204" pitchFamily="34" charset="0"/>
              </a:rPr>
              <a:t>Sorèze</a:t>
            </a:r>
            <a:endParaRPr lang="fr-FR" sz="2000" dirty="0" smtClean="0">
              <a:solidFill>
                <a:prstClr val="black"/>
              </a:solidFill>
              <a:latin typeface="Cambria" pitchFamily="18" charset="0"/>
              <a:ea typeface="Cambria" pitchFamily="18" charset="0"/>
              <a:cs typeface="Arial" panose="020B0604020202020204" pitchFamily="34" charset="0"/>
            </a:endParaRPr>
          </a:p>
          <a:p>
            <a:pPr marL="285750" lvl="0" indent="-285750"/>
            <a:r>
              <a:rPr lang="fr-FR" sz="2000" dirty="0" smtClean="0">
                <a:solidFill>
                  <a:prstClr val="black"/>
                </a:solidFill>
                <a:latin typeface="Cambria" pitchFamily="18" charset="0"/>
                <a:ea typeface="Cambria" pitchFamily="18" charset="0"/>
                <a:cs typeface="Arial" panose="020B0604020202020204" pitchFamily="34" charset="0"/>
              </a:rPr>
              <a:t>=&gt; Plusieurs sorties de désobstruction (non comptabilisées</a:t>
            </a:r>
          </a:p>
        </p:txBody>
      </p:sp>
      <p:sp>
        <p:nvSpPr>
          <p:cNvPr id="5" name="Rectangle 4"/>
          <p:cNvSpPr/>
          <p:nvPr/>
        </p:nvSpPr>
        <p:spPr>
          <a:xfrm>
            <a:off x="6112693" y="949551"/>
            <a:ext cx="5312051" cy="1631216"/>
          </a:xfrm>
          <a:prstGeom prst="rect">
            <a:avLst/>
          </a:prstGeom>
          <a:ln w="12700">
            <a:solidFill>
              <a:schemeClr val="accent1"/>
            </a:solidFill>
          </a:ln>
        </p:spPr>
        <p:txBody>
          <a:bodyPr wrap="square">
            <a:spAutoFit/>
          </a:bodyPr>
          <a:lstStyle/>
          <a:p>
            <a:pPr marL="285750" lvl="0" indent="-285750"/>
            <a:r>
              <a:rPr lang="fr-FR" sz="2000" b="1" dirty="0" smtClean="0">
                <a:solidFill>
                  <a:prstClr val="black"/>
                </a:solidFill>
                <a:latin typeface="Cambria" pitchFamily="18" charset="0"/>
                <a:ea typeface="Cambria" pitchFamily="18" charset="0"/>
                <a:cs typeface="Arial" panose="020B0604020202020204" pitchFamily="34" charset="0"/>
              </a:rPr>
              <a:t>4 Sorties CANYON </a:t>
            </a:r>
            <a:r>
              <a:rPr lang="fr-FR" sz="2000" dirty="0" smtClean="0">
                <a:solidFill>
                  <a:prstClr val="black"/>
                </a:solidFill>
                <a:latin typeface="Cambria" pitchFamily="18" charset="0"/>
                <a:ea typeface="Cambria" pitchFamily="18" charset="0"/>
                <a:cs typeface="Arial" panose="020B0604020202020204" pitchFamily="34" charset="0"/>
              </a:rPr>
              <a:t>: 09 -34 – 66 – 2A/2B</a:t>
            </a:r>
          </a:p>
          <a:p>
            <a:pPr marL="285750" lvl="0" indent="-285750"/>
            <a:endParaRPr lang="fr-FR" sz="2000" dirty="0" smtClean="0">
              <a:solidFill>
                <a:prstClr val="black"/>
              </a:solidFill>
              <a:latin typeface="Cambria" pitchFamily="18" charset="0"/>
              <a:ea typeface="Cambria" pitchFamily="18" charset="0"/>
              <a:cs typeface="Arial" panose="020B0604020202020204" pitchFamily="34" charset="0"/>
            </a:endParaRPr>
          </a:p>
          <a:p>
            <a:pPr marL="285750" lvl="0" indent="-285750"/>
            <a:endParaRPr lang="fr-FR" sz="2000" dirty="0" smtClean="0">
              <a:solidFill>
                <a:prstClr val="black"/>
              </a:solidFill>
              <a:latin typeface="Cambria" pitchFamily="18" charset="0"/>
              <a:ea typeface="Cambria" pitchFamily="18" charset="0"/>
              <a:cs typeface="Arial" panose="020B0604020202020204" pitchFamily="34" charset="0"/>
            </a:endParaRPr>
          </a:p>
          <a:p>
            <a:pPr marL="285750" lvl="0" indent="-285750"/>
            <a:endParaRPr lang="fr-FR" sz="2000" dirty="0" smtClean="0">
              <a:solidFill>
                <a:prstClr val="black"/>
              </a:solidFill>
              <a:latin typeface="Cambria" pitchFamily="18" charset="0"/>
              <a:ea typeface="Cambria" pitchFamily="18" charset="0"/>
              <a:cs typeface="Arial" panose="020B0604020202020204" pitchFamily="34" charset="0"/>
            </a:endParaRPr>
          </a:p>
          <a:p>
            <a:pPr marL="285750" lvl="0" indent="-285750"/>
            <a:r>
              <a:rPr lang="fr-FR" sz="2000" dirty="0" smtClean="0">
                <a:solidFill>
                  <a:prstClr val="black"/>
                </a:solidFill>
                <a:latin typeface="Cambria" pitchFamily="18" charset="0"/>
                <a:ea typeface="Cambria" pitchFamily="18" charset="0"/>
                <a:cs typeface="Arial" panose="020B0604020202020204" pitchFamily="34" charset="0"/>
              </a:rPr>
              <a:t> </a:t>
            </a:r>
          </a:p>
        </p:txBody>
      </p:sp>
      <p:sp>
        <p:nvSpPr>
          <p:cNvPr id="7" name="Rectangle 6"/>
          <p:cNvSpPr/>
          <p:nvPr/>
        </p:nvSpPr>
        <p:spPr>
          <a:xfrm>
            <a:off x="421337" y="5442717"/>
            <a:ext cx="8522961" cy="707886"/>
          </a:xfrm>
          <a:prstGeom prst="rect">
            <a:avLst/>
          </a:prstGeom>
          <a:solidFill>
            <a:schemeClr val="bg1"/>
          </a:solidFill>
          <a:ln w="12700">
            <a:solidFill>
              <a:schemeClr val="accent1"/>
            </a:solidFill>
          </a:ln>
        </p:spPr>
        <p:txBody>
          <a:bodyPr wrap="square">
            <a:spAutoFit/>
          </a:bodyPr>
          <a:lstStyle/>
          <a:p>
            <a:pPr marL="285750" indent="-285750"/>
            <a:r>
              <a:rPr lang="fr-FR" sz="2000" b="1" dirty="0" smtClean="0">
                <a:solidFill>
                  <a:prstClr val="black"/>
                </a:solidFill>
                <a:latin typeface="Cambria" pitchFamily="18" charset="0"/>
                <a:ea typeface="Cambria" pitchFamily="18" charset="0"/>
                <a:cs typeface="Arial" panose="020B0604020202020204" pitchFamily="34" charset="0"/>
              </a:rPr>
              <a:t>Participation actions FFS : </a:t>
            </a:r>
            <a:r>
              <a:rPr lang="fr-FR" sz="2000" dirty="0" smtClean="0">
                <a:solidFill>
                  <a:prstClr val="black"/>
                </a:solidFill>
                <a:latin typeface="Cambria" pitchFamily="18" charset="0"/>
                <a:ea typeface="Cambria" pitchFamily="18" charset="0"/>
                <a:cs typeface="Arial" panose="020B0604020202020204" pitchFamily="34" charset="0"/>
              </a:rPr>
              <a:t>2 WE SSS31 – Congres régional – AG CDS </a:t>
            </a:r>
          </a:p>
          <a:p>
            <a:pPr marL="285750" indent="-285750"/>
            <a:r>
              <a:rPr lang="fr-FR" sz="2000" dirty="0" smtClean="0">
                <a:solidFill>
                  <a:prstClr val="black"/>
                </a:solidFill>
                <a:latin typeface="Cambria" pitchFamily="18" charset="0"/>
                <a:ea typeface="Cambria" pitchFamily="18" charset="0"/>
                <a:cs typeface="Arial" panose="020B0604020202020204" pitchFamily="34" charset="0"/>
              </a:rPr>
              <a:t>WE dépollution</a:t>
            </a:r>
          </a:p>
        </p:txBody>
      </p:sp>
      <p:sp>
        <p:nvSpPr>
          <p:cNvPr id="8" name="Rectangle 7"/>
          <p:cNvSpPr/>
          <p:nvPr/>
        </p:nvSpPr>
        <p:spPr>
          <a:xfrm>
            <a:off x="421337" y="4076367"/>
            <a:ext cx="8491431" cy="400110"/>
          </a:xfrm>
          <a:prstGeom prst="rect">
            <a:avLst/>
          </a:prstGeom>
          <a:ln w="12700">
            <a:solidFill>
              <a:schemeClr val="accent1"/>
            </a:solidFill>
          </a:ln>
        </p:spPr>
        <p:txBody>
          <a:bodyPr wrap="square">
            <a:spAutoFit/>
          </a:bodyPr>
          <a:lstStyle/>
          <a:p>
            <a:pPr marL="285750" lvl="0" indent="-285750"/>
            <a:r>
              <a:rPr lang="fr-FR" sz="2000" b="1" dirty="0" smtClean="0">
                <a:solidFill>
                  <a:prstClr val="black"/>
                </a:solidFill>
                <a:latin typeface="Cambria" pitchFamily="18" charset="0"/>
                <a:ea typeface="Cambria" pitchFamily="18" charset="0"/>
                <a:cs typeface="Arial" panose="020B0604020202020204" pitchFamily="34" charset="0"/>
              </a:rPr>
              <a:t>1 WE club </a:t>
            </a:r>
            <a:r>
              <a:rPr lang="fr-FR" sz="2000" dirty="0" smtClean="0">
                <a:solidFill>
                  <a:prstClr val="black"/>
                </a:solidFill>
                <a:latin typeface="Cambria" pitchFamily="18" charset="0"/>
                <a:ea typeface="Cambria" pitchFamily="18" charset="0"/>
                <a:cs typeface="Arial" panose="020B0604020202020204" pitchFamily="34" charset="0"/>
              </a:rPr>
              <a:t>(</a:t>
            </a:r>
            <a:r>
              <a:rPr lang="fr-FR" sz="2000" dirty="0" err="1" smtClean="0">
                <a:solidFill>
                  <a:prstClr val="black"/>
                </a:solidFill>
                <a:latin typeface="Cambria" pitchFamily="18" charset="0"/>
                <a:ea typeface="Cambria" pitchFamily="18" charset="0"/>
                <a:cs typeface="Arial" panose="020B0604020202020204" pitchFamily="34" charset="0"/>
              </a:rPr>
              <a:t>Dec</a:t>
            </a:r>
            <a:r>
              <a:rPr lang="fr-FR" sz="2000" dirty="0" smtClean="0">
                <a:solidFill>
                  <a:prstClr val="black"/>
                </a:solidFill>
                <a:latin typeface="Cambria" pitchFamily="18" charset="0"/>
                <a:ea typeface="Cambria" pitchFamily="18" charset="0"/>
                <a:cs typeface="Arial" panose="020B0604020202020204" pitchFamily="34" charset="0"/>
              </a:rPr>
              <a:t>) : coquillages et cavités Lot 35 participants</a:t>
            </a:r>
          </a:p>
        </p:txBody>
      </p:sp>
      <p:sp>
        <p:nvSpPr>
          <p:cNvPr id="9" name="Rectangle 8"/>
          <p:cNvSpPr/>
          <p:nvPr/>
        </p:nvSpPr>
        <p:spPr>
          <a:xfrm>
            <a:off x="421337" y="2652219"/>
            <a:ext cx="8486168" cy="1323439"/>
          </a:xfrm>
          <a:prstGeom prst="rect">
            <a:avLst/>
          </a:prstGeom>
          <a:ln w="12700">
            <a:solidFill>
              <a:schemeClr val="accent1"/>
            </a:solidFill>
          </a:ln>
        </p:spPr>
        <p:txBody>
          <a:bodyPr wrap="square">
            <a:spAutoFit/>
          </a:bodyPr>
          <a:lstStyle/>
          <a:p>
            <a:pPr marL="285750" lvl="0" indent="-285750"/>
            <a:r>
              <a:rPr lang="fr-FR" sz="2000" b="1" dirty="0" smtClean="0">
                <a:solidFill>
                  <a:prstClr val="black"/>
                </a:solidFill>
                <a:latin typeface="Cambria" pitchFamily="18" charset="0"/>
                <a:ea typeface="Cambria" pitchFamily="18" charset="0"/>
                <a:cs typeface="Arial" panose="020B0604020202020204" pitchFamily="34" charset="0"/>
              </a:rPr>
              <a:t>CAMPS INTER-CLUB</a:t>
            </a:r>
          </a:p>
          <a:p>
            <a:pPr marL="285750" lvl="0" indent="-285750"/>
            <a:r>
              <a:rPr lang="fr-FR" sz="2000" b="1" dirty="0" smtClean="0">
                <a:solidFill>
                  <a:prstClr val="black"/>
                </a:solidFill>
                <a:latin typeface="Cambria" pitchFamily="18" charset="0"/>
                <a:ea typeface="Cambria" pitchFamily="18" charset="0"/>
                <a:cs typeface="Arial" panose="020B0604020202020204" pitchFamily="34" charset="0"/>
              </a:rPr>
              <a:t>Spéléo : </a:t>
            </a:r>
            <a:r>
              <a:rPr lang="fr-FR" sz="2000" dirty="0" err="1" smtClean="0">
                <a:solidFill>
                  <a:prstClr val="black"/>
                </a:solidFill>
                <a:latin typeface="Cambria" pitchFamily="18" charset="0"/>
                <a:ea typeface="Cambria" pitchFamily="18" charset="0"/>
                <a:cs typeface="Arial" panose="020B0604020202020204" pitchFamily="34" charset="0"/>
              </a:rPr>
              <a:t>Arbas</a:t>
            </a:r>
            <a:r>
              <a:rPr lang="fr-FR" sz="2000" dirty="0" smtClean="0">
                <a:solidFill>
                  <a:prstClr val="black"/>
                </a:solidFill>
                <a:latin typeface="Cambria" pitchFamily="18" charset="0"/>
                <a:ea typeface="Cambria" pitchFamily="18" charset="0"/>
                <a:cs typeface="Arial" panose="020B0604020202020204" pitchFamily="34" charset="0"/>
              </a:rPr>
              <a:t> – Cantabrique Espagne – Pierre St Martin - St Pons (3) – </a:t>
            </a:r>
          </a:p>
          <a:p>
            <a:pPr marL="285750" lvl="0" indent="-285750"/>
            <a:r>
              <a:rPr lang="fr-FR" sz="2000" dirty="0" smtClean="0">
                <a:solidFill>
                  <a:prstClr val="black"/>
                </a:solidFill>
                <a:latin typeface="Cambria" pitchFamily="18" charset="0"/>
                <a:ea typeface="Cambria" pitchFamily="18" charset="0"/>
                <a:cs typeface="Arial" panose="020B0604020202020204" pitchFamily="34" charset="0"/>
              </a:rPr>
              <a:t>Rassemblement caussenard</a:t>
            </a:r>
          </a:p>
          <a:p>
            <a:pPr marL="285750" lvl="0" indent="-285750"/>
            <a:r>
              <a:rPr lang="fr-FR" sz="2000" b="1" dirty="0" smtClean="0">
                <a:solidFill>
                  <a:prstClr val="black"/>
                </a:solidFill>
                <a:latin typeface="Cambria" pitchFamily="18" charset="0"/>
                <a:ea typeface="Cambria" pitchFamily="18" charset="0"/>
                <a:cs typeface="Arial" panose="020B0604020202020204" pitchFamily="34" charset="0"/>
              </a:rPr>
              <a:t>Canyon</a:t>
            </a:r>
            <a:r>
              <a:rPr lang="fr-FR" sz="2000" dirty="0" smtClean="0">
                <a:solidFill>
                  <a:prstClr val="black"/>
                </a:solidFill>
                <a:latin typeface="Cambria" pitchFamily="18" charset="0"/>
                <a:ea typeface="Cambria" pitchFamily="18" charset="0"/>
                <a:cs typeface="Arial" panose="020B0604020202020204" pitchFamily="34" charset="0"/>
              </a:rPr>
              <a:t> :Corse</a:t>
            </a:r>
          </a:p>
        </p:txBody>
      </p:sp>
      <p:sp>
        <p:nvSpPr>
          <p:cNvPr id="10" name="Rectangle 9"/>
          <p:cNvSpPr/>
          <p:nvPr/>
        </p:nvSpPr>
        <p:spPr>
          <a:xfrm>
            <a:off x="421337" y="4565107"/>
            <a:ext cx="8496677" cy="707886"/>
          </a:xfrm>
          <a:prstGeom prst="rect">
            <a:avLst/>
          </a:prstGeom>
          <a:ln w="12700">
            <a:solidFill>
              <a:schemeClr val="accent1"/>
            </a:solidFill>
          </a:ln>
        </p:spPr>
        <p:txBody>
          <a:bodyPr wrap="square">
            <a:spAutoFit/>
          </a:bodyPr>
          <a:lstStyle/>
          <a:p>
            <a:pPr marL="285750" lvl="0" indent="-285750"/>
            <a:r>
              <a:rPr lang="fr-FR" sz="2000" b="1" dirty="0" smtClean="0">
                <a:solidFill>
                  <a:prstClr val="black"/>
                </a:solidFill>
                <a:latin typeface="Cambria" pitchFamily="18" charset="0"/>
                <a:ea typeface="Cambria" pitchFamily="18" charset="0"/>
                <a:cs typeface="Arial" panose="020B0604020202020204" pitchFamily="34" charset="0"/>
              </a:rPr>
              <a:t>Journée (CE): </a:t>
            </a:r>
            <a:r>
              <a:rPr lang="fr-FR" sz="2000" dirty="0" smtClean="0">
                <a:solidFill>
                  <a:prstClr val="black"/>
                </a:solidFill>
                <a:latin typeface="Cambria" pitchFamily="18" charset="0"/>
                <a:ea typeface="Cambria" pitchFamily="18" charset="0"/>
                <a:cs typeface="Arial" panose="020B0604020202020204" pitchFamily="34" charset="0"/>
              </a:rPr>
              <a:t>1 journée enfant </a:t>
            </a:r>
            <a:r>
              <a:rPr lang="fr-FR" sz="2000" dirty="0" err="1" smtClean="0">
                <a:solidFill>
                  <a:prstClr val="black"/>
                </a:solidFill>
                <a:latin typeface="Cambria" pitchFamily="18" charset="0"/>
                <a:ea typeface="Cambria" pitchFamily="18" charset="0"/>
                <a:cs typeface="Arial" panose="020B0604020202020204" pitchFamily="34" charset="0"/>
              </a:rPr>
              <a:t>Sièch</a:t>
            </a:r>
            <a:r>
              <a:rPr lang="fr-FR" sz="2000" dirty="0" smtClean="0">
                <a:solidFill>
                  <a:prstClr val="black"/>
                </a:solidFill>
                <a:latin typeface="Cambria" pitchFamily="18" charset="0"/>
                <a:ea typeface="Cambria" pitchFamily="18" charset="0"/>
                <a:cs typeface="Arial" panose="020B0604020202020204" pitchFamily="34" charset="0"/>
              </a:rPr>
              <a:t>, 1 journée Adulte </a:t>
            </a:r>
            <a:r>
              <a:rPr lang="fr-FR" sz="2000" dirty="0" err="1" smtClean="0">
                <a:solidFill>
                  <a:prstClr val="black"/>
                </a:solidFill>
                <a:latin typeface="Cambria" pitchFamily="18" charset="0"/>
                <a:ea typeface="Cambria" pitchFamily="18" charset="0"/>
                <a:cs typeface="Arial" panose="020B0604020202020204" pitchFamily="34" charset="0"/>
              </a:rPr>
              <a:t>Calel</a:t>
            </a:r>
            <a:endParaRPr lang="fr-FR" sz="2000" dirty="0" smtClean="0">
              <a:solidFill>
                <a:prstClr val="black"/>
              </a:solidFill>
              <a:latin typeface="Cambria" pitchFamily="18" charset="0"/>
              <a:ea typeface="Cambria" pitchFamily="18" charset="0"/>
              <a:cs typeface="Arial" panose="020B0604020202020204" pitchFamily="34" charset="0"/>
            </a:endParaRPr>
          </a:p>
          <a:p>
            <a:pPr marL="285750" lvl="0" indent="-285750"/>
            <a:r>
              <a:rPr lang="fr-FR" sz="2000" b="1" dirty="0" smtClean="0">
                <a:solidFill>
                  <a:prstClr val="black"/>
                </a:solidFill>
                <a:latin typeface="Cambria" pitchFamily="18" charset="0"/>
                <a:ea typeface="Cambria" pitchFamily="18" charset="0"/>
                <a:cs typeface="Arial" panose="020B0604020202020204" pitchFamily="34" charset="0"/>
              </a:rPr>
              <a:t>Autres : </a:t>
            </a:r>
            <a:r>
              <a:rPr lang="fr-FR" sz="2000" dirty="0" smtClean="0">
                <a:solidFill>
                  <a:prstClr val="black"/>
                </a:solidFill>
                <a:latin typeface="Cambria" pitchFamily="18" charset="0"/>
                <a:ea typeface="Cambria" pitchFamily="18" charset="0"/>
                <a:cs typeface="Arial" panose="020B0604020202020204" pitchFamily="34" charset="0"/>
              </a:rPr>
              <a:t>soirée film sur la Patagonie et un jeu concours (30 euros)</a:t>
            </a:r>
          </a:p>
        </p:txBody>
      </p:sp>
      <p:grpSp>
        <p:nvGrpSpPr>
          <p:cNvPr id="14" name="Groupe 13"/>
          <p:cNvGrpSpPr/>
          <p:nvPr/>
        </p:nvGrpSpPr>
        <p:grpSpPr>
          <a:xfrm>
            <a:off x="10710041" y="3279227"/>
            <a:ext cx="1093076" cy="972407"/>
            <a:chOff x="8798697" y="1509837"/>
            <a:chExt cx="2376086" cy="2363425"/>
          </a:xfrm>
        </p:grpSpPr>
        <p:pic>
          <p:nvPicPr>
            <p:cNvPr id="11" name="Image 10"/>
            <p:cNvPicPr>
              <a:picLocks noChangeAspect="1"/>
            </p:cNvPicPr>
            <p:nvPr/>
          </p:nvPicPr>
          <p:blipFill>
            <a:blip r:embed="rId3" cstate="print"/>
            <a:stretch>
              <a:fillRect/>
            </a:stretch>
          </p:blipFill>
          <p:spPr>
            <a:xfrm>
              <a:off x="8798697" y="1509837"/>
              <a:ext cx="1127295" cy="1100369"/>
            </a:xfrm>
            <a:prstGeom prst="rect">
              <a:avLst/>
            </a:prstGeom>
          </p:spPr>
        </p:pic>
        <p:pic>
          <p:nvPicPr>
            <p:cNvPr id="12" name="Image 11"/>
            <p:cNvPicPr>
              <a:picLocks noChangeAspect="1"/>
            </p:cNvPicPr>
            <p:nvPr/>
          </p:nvPicPr>
          <p:blipFill>
            <a:blip r:embed="rId4" cstate="print"/>
            <a:stretch>
              <a:fillRect/>
            </a:stretch>
          </p:blipFill>
          <p:spPr>
            <a:xfrm>
              <a:off x="9097520" y="2144110"/>
              <a:ext cx="2077263" cy="1729152"/>
            </a:xfrm>
            <a:prstGeom prst="rect">
              <a:avLst/>
            </a:prstGeom>
          </p:spPr>
        </p:pic>
      </p:grpSp>
      <p:sp>
        <p:nvSpPr>
          <p:cNvPr id="13" name="ZoneTexte 12"/>
          <p:cNvSpPr txBox="1"/>
          <p:nvPr/>
        </p:nvSpPr>
        <p:spPr>
          <a:xfrm>
            <a:off x="9123640" y="4421155"/>
            <a:ext cx="2826623" cy="954107"/>
          </a:xfrm>
          <a:prstGeom prst="rect">
            <a:avLst/>
          </a:prstGeom>
          <a:solidFill>
            <a:schemeClr val="bg2"/>
          </a:solidFill>
        </p:spPr>
        <p:txBody>
          <a:bodyPr wrap="square" rtlCol="0">
            <a:spAutoFit/>
          </a:bodyPr>
          <a:lstStyle/>
          <a:p>
            <a:r>
              <a:rPr lang="fr-FR" sz="1400" b="1" dirty="0" smtClean="0">
                <a:latin typeface="Arial" pitchFamily="34" charset="0"/>
                <a:cs typeface="Arial" pitchFamily="34" charset="0"/>
              </a:rPr>
              <a:t>Pensez à signaler vos sorties via un courriel (+ si possible  Compte rendu (mini) ) en vu de les exposer sur le Blog</a:t>
            </a:r>
            <a:endParaRPr lang="fr-FR" sz="1400" b="1" dirty="0">
              <a:latin typeface="Arial" pitchFamily="34" charset="0"/>
              <a:cs typeface="Arial" pitchFamily="34" charset="0"/>
            </a:endParaRPr>
          </a:p>
        </p:txBody>
      </p:sp>
      <p:sp>
        <p:nvSpPr>
          <p:cNvPr id="15" name="ZoneTexte 14"/>
          <p:cNvSpPr txBox="1"/>
          <p:nvPr/>
        </p:nvSpPr>
        <p:spPr>
          <a:xfrm>
            <a:off x="273863" y="182096"/>
            <a:ext cx="3688537" cy="523220"/>
          </a:xfrm>
          <a:prstGeom prst="rect">
            <a:avLst/>
          </a:prstGeom>
          <a:noFill/>
        </p:spPr>
        <p:txBody>
          <a:bodyPr wrap="square" rtlCol="0">
            <a:spAutoFit/>
          </a:bodyPr>
          <a:lstStyle/>
          <a:p>
            <a:r>
              <a:rPr lang="fr-FR" sz="2800" b="1" dirty="0">
                <a:solidFill>
                  <a:srgbClr val="002060"/>
                </a:solidFill>
                <a:latin typeface="Cambria" pitchFamily="18" charset="0"/>
                <a:ea typeface="Cambria" pitchFamily="18" charset="0"/>
                <a:cs typeface="Arial" pitchFamily="34" charset="0"/>
              </a:rPr>
              <a:t>SORTIES </a:t>
            </a:r>
            <a:r>
              <a:rPr lang="fr-FR" sz="2800" b="1" dirty="0" smtClean="0">
                <a:solidFill>
                  <a:srgbClr val="002060"/>
                </a:solidFill>
                <a:latin typeface="Cambria" pitchFamily="18" charset="0"/>
                <a:ea typeface="Cambria" pitchFamily="18" charset="0"/>
                <a:cs typeface="Arial" pitchFamily="34" charset="0"/>
              </a:rPr>
              <a:t>2024</a:t>
            </a:r>
            <a:endParaRPr lang="fr-FR" sz="2800" b="1" dirty="0">
              <a:solidFill>
                <a:srgbClr val="002060"/>
              </a:solidFill>
              <a:latin typeface="Cambria" pitchFamily="18" charset="0"/>
              <a:ea typeface="Cambria" pitchFamily="18"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757" y="624004"/>
            <a:ext cx="11228091" cy="5078313"/>
          </a:xfrm>
          <a:prstGeom prst="rect">
            <a:avLst/>
          </a:prstGeom>
        </p:spPr>
        <p:txBody>
          <a:bodyPr wrap="square">
            <a:spAutoFit/>
          </a:bodyPr>
          <a:lstStyle/>
          <a:p>
            <a:endParaRPr lang="fr-FR" b="1" u="sng" dirty="0" smtClean="0">
              <a:solidFill>
                <a:schemeClr val="accent1">
                  <a:lumMod val="75000"/>
                </a:schemeClr>
              </a:solidFill>
              <a:latin typeface="Cambria" pitchFamily="18" charset="0"/>
              <a:ea typeface="Cambria" pitchFamily="18" charset="0"/>
              <a:cs typeface="Arial" pitchFamily="34" charset="0"/>
            </a:endParaRPr>
          </a:p>
          <a:p>
            <a:pPr>
              <a:buFont typeface="Arial" pitchFamily="34" charset="0"/>
              <a:buChar char="•"/>
            </a:pPr>
            <a:r>
              <a:rPr lang="fr-FR" b="1" dirty="0" smtClean="0">
                <a:latin typeface="Cambria" pitchFamily="18" charset="0"/>
                <a:ea typeface="Cambria" pitchFamily="18" charset="0"/>
                <a:cs typeface="Arial" pitchFamily="34" charset="0"/>
              </a:rPr>
              <a:t>  </a:t>
            </a:r>
            <a:r>
              <a:rPr lang="fr-FR" b="1" dirty="0" smtClean="0">
                <a:effectLst/>
                <a:latin typeface="Cambria" pitchFamily="18" charset="0"/>
                <a:ea typeface="Cambria" pitchFamily="18" charset="0"/>
                <a:cs typeface="Arial" pitchFamily="34" charset="0"/>
              </a:rPr>
              <a:t>Le club participe aux sorties d’entrainement secours </a:t>
            </a:r>
          </a:p>
          <a:p>
            <a:r>
              <a:rPr lang="fr-FR" b="1" dirty="0" smtClean="0">
                <a:effectLst/>
                <a:latin typeface="Cambria" pitchFamily="18" charset="0"/>
                <a:ea typeface="Cambria" pitchFamily="18" charset="0"/>
                <a:cs typeface="Arial" pitchFamily="34" charset="0"/>
              </a:rPr>
              <a:t>(Un WE en juin  et une journée en octobre « Hérétiques » (ARBAS)</a:t>
            </a:r>
          </a:p>
          <a:p>
            <a:endParaRPr lang="fr-FR" b="1" dirty="0" smtClean="0">
              <a:latin typeface="Cambria" pitchFamily="18" charset="0"/>
              <a:ea typeface="Cambria" pitchFamily="18" charset="0"/>
              <a:cs typeface="Arial" pitchFamily="34" charset="0"/>
            </a:endParaRPr>
          </a:p>
          <a:p>
            <a:pPr>
              <a:buFont typeface="Arial" pitchFamily="34" charset="0"/>
              <a:buChar char="•"/>
            </a:pPr>
            <a:r>
              <a:rPr lang="fr-FR" b="1" dirty="0" smtClean="0">
                <a:latin typeface="Cambria" pitchFamily="18" charset="0"/>
                <a:ea typeface="Cambria" pitchFamily="18" charset="0"/>
                <a:cs typeface="Arial" pitchFamily="34" charset="0"/>
              </a:rPr>
              <a:t> 4  Membres sont actifs au niveau Fédéral</a:t>
            </a:r>
          </a:p>
          <a:p>
            <a:r>
              <a:rPr lang="fr-FR" b="1" dirty="0" smtClean="0">
                <a:latin typeface="Cambria" pitchFamily="18" charset="0"/>
                <a:ea typeface="Cambria" pitchFamily="18" charset="0"/>
                <a:cs typeface="Arial" pitchFamily="34" charset="0"/>
              </a:rPr>
              <a:t>- Trésorier CDS31 : Franck</a:t>
            </a:r>
            <a:endParaRPr lang="fr-FR" b="1" dirty="0" smtClean="0">
              <a:effectLst/>
              <a:latin typeface="Cambria" pitchFamily="18" charset="0"/>
              <a:ea typeface="Cambria" pitchFamily="18" charset="0"/>
              <a:cs typeface="Arial" pitchFamily="34" charset="0"/>
            </a:endParaRPr>
          </a:p>
          <a:p>
            <a:r>
              <a:rPr lang="fr-FR" b="1" dirty="0" smtClean="0">
                <a:latin typeface="Cambria" pitchFamily="18" charset="0"/>
                <a:ea typeface="Cambria" pitchFamily="18" charset="0"/>
                <a:cs typeface="Arial" pitchFamily="34" charset="0"/>
              </a:rPr>
              <a:t>- Trésorier CSR-O : Michel</a:t>
            </a:r>
            <a:endParaRPr lang="fr-FR" b="1" dirty="0" smtClean="0">
              <a:effectLst/>
              <a:latin typeface="Cambria" pitchFamily="18" charset="0"/>
              <a:ea typeface="Cambria" pitchFamily="18" charset="0"/>
              <a:cs typeface="Arial" pitchFamily="34" charset="0"/>
            </a:endParaRPr>
          </a:p>
          <a:p>
            <a:pPr>
              <a:buFontTx/>
              <a:buChar char="-"/>
            </a:pPr>
            <a:r>
              <a:rPr lang="fr-FR" b="1" dirty="0" smtClean="0">
                <a:latin typeface="Cambria" pitchFamily="18" charset="0"/>
                <a:ea typeface="Cambria" pitchFamily="18" charset="0"/>
                <a:cs typeface="Arial" pitchFamily="34" charset="0"/>
              </a:rPr>
              <a:t>Secrétaire de la SSS31 (commission secours)  : Pascal</a:t>
            </a:r>
          </a:p>
          <a:p>
            <a:pPr>
              <a:buFontTx/>
              <a:buChar char="-"/>
            </a:pPr>
            <a:r>
              <a:rPr lang="fr-FR" b="1" dirty="0" smtClean="0">
                <a:latin typeface="Cambria" pitchFamily="18" charset="0"/>
                <a:ea typeface="Cambria" pitchFamily="18" charset="0"/>
                <a:cs typeface="Arial" pitchFamily="34" charset="0"/>
              </a:rPr>
              <a:t>Conseiller Technique 31 (préfecture Toulouse) et Conseiller Technique National pour les secours : Bernard</a:t>
            </a:r>
          </a:p>
          <a:p>
            <a:endParaRPr lang="fr-FR" b="1" dirty="0" smtClean="0">
              <a:latin typeface="Cambria" pitchFamily="18" charset="0"/>
              <a:ea typeface="Cambria" pitchFamily="18" charset="0"/>
              <a:cs typeface="Arial" pitchFamily="34" charset="0"/>
            </a:endParaRPr>
          </a:p>
          <a:p>
            <a:pPr>
              <a:buFont typeface="Arial" pitchFamily="34" charset="0"/>
              <a:buChar char="•"/>
            </a:pPr>
            <a:r>
              <a:rPr lang="fr-FR" b="1" dirty="0" smtClean="0">
                <a:latin typeface="Cambria" pitchFamily="18" charset="0"/>
                <a:ea typeface="Cambria" pitchFamily="18" charset="0"/>
                <a:cs typeface="Arial" pitchFamily="34" charset="0"/>
              </a:rPr>
              <a:t> 3 membres ont été représentants du club durant l’AG 2025 pour le CDSC31 à ARBAS : Pascal, Agnès et Franck et élus également pour représenter les Grands électeurs pour la </a:t>
            </a:r>
            <a:r>
              <a:rPr lang="fr-FR" b="1" dirty="0" err="1" smtClean="0">
                <a:latin typeface="Cambria" pitchFamily="18" charset="0"/>
                <a:ea typeface="Cambria" pitchFamily="18" charset="0"/>
                <a:cs typeface="Arial" pitchFamily="34" charset="0"/>
              </a:rPr>
              <a:t>porchaine</a:t>
            </a:r>
            <a:r>
              <a:rPr lang="fr-FR" b="1" dirty="0" smtClean="0">
                <a:latin typeface="Cambria" pitchFamily="18" charset="0"/>
                <a:ea typeface="Cambria" pitchFamily="18" charset="0"/>
                <a:cs typeface="Arial" pitchFamily="34" charset="0"/>
              </a:rPr>
              <a:t> AG de la région</a:t>
            </a:r>
          </a:p>
          <a:p>
            <a:endParaRPr lang="fr-FR" b="1" dirty="0" smtClean="0">
              <a:latin typeface="Cambria" pitchFamily="18" charset="0"/>
              <a:ea typeface="Cambria" pitchFamily="18" charset="0"/>
              <a:cs typeface="Arial" pitchFamily="34" charset="0"/>
            </a:endParaRPr>
          </a:p>
          <a:p>
            <a:pPr>
              <a:buFont typeface="Arial" pitchFamily="34" charset="0"/>
              <a:buChar char="•"/>
            </a:pPr>
            <a:r>
              <a:rPr lang="fr-FR" b="1" dirty="0" smtClean="0">
                <a:latin typeface="Cambria" pitchFamily="18" charset="0"/>
                <a:ea typeface="Cambria" pitchFamily="18" charset="0"/>
                <a:cs typeface="Arial" pitchFamily="34" charset="0"/>
              </a:rPr>
              <a:t> Le club propose d’ouvrir ses sorties au niveau </a:t>
            </a:r>
            <a:r>
              <a:rPr lang="fr-FR" b="1" dirty="0" err="1" smtClean="0">
                <a:latin typeface="Cambria" pitchFamily="18" charset="0"/>
                <a:ea typeface="Cambria" pitchFamily="18" charset="0"/>
                <a:cs typeface="Arial" pitchFamily="34" charset="0"/>
              </a:rPr>
              <a:t>interclub</a:t>
            </a:r>
            <a:r>
              <a:rPr lang="fr-FR" b="1" dirty="0" smtClean="0">
                <a:latin typeface="Cambria" pitchFamily="18" charset="0"/>
                <a:ea typeface="Cambria" pitchFamily="18" charset="0"/>
                <a:cs typeface="Arial" pitchFamily="34" charset="0"/>
              </a:rPr>
              <a:t>, ce qui permet une dynamique et crée un synergie au niveau des échanges humains impératifs à notre pratique.</a:t>
            </a:r>
          </a:p>
          <a:p>
            <a:endParaRPr lang="fr-FR" b="1" dirty="0" smtClean="0">
              <a:solidFill>
                <a:schemeClr val="accent2"/>
              </a:solidFill>
              <a:latin typeface="Cambria" pitchFamily="18" charset="0"/>
              <a:ea typeface="Cambria" pitchFamily="18" charset="0"/>
            </a:endParaRPr>
          </a:p>
          <a:p>
            <a:endParaRPr lang="fr-FR" b="1" dirty="0" smtClean="0">
              <a:solidFill>
                <a:schemeClr val="accent1">
                  <a:lumMod val="75000"/>
                </a:schemeClr>
              </a:solidFill>
              <a:latin typeface="Cambria" pitchFamily="18" charset="0"/>
              <a:ea typeface="Cambria" pitchFamily="18" charset="0"/>
            </a:endParaRPr>
          </a:p>
        </p:txBody>
      </p:sp>
      <p:pic>
        <p:nvPicPr>
          <p:cNvPr id="6" name="Image 5"/>
          <p:cNvPicPr>
            <a:picLocks noChangeAspect="1"/>
          </p:cNvPicPr>
          <p:nvPr/>
        </p:nvPicPr>
        <p:blipFill>
          <a:blip r:embed="rId2"/>
          <a:stretch>
            <a:fillRect/>
          </a:stretch>
        </p:blipFill>
        <p:spPr>
          <a:xfrm>
            <a:off x="7878270" y="515007"/>
            <a:ext cx="3578006" cy="2090678"/>
          </a:xfrm>
          <a:prstGeom prst="rect">
            <a:avLst/>
          </a:prstGeom>
        </p:spPr>
      </p:pic>
      <p:sp>
        <p:nvSpPr>
          <p:cNvPr id="4" name="Rectangle 3"/>
          <p:cNvSpPr/>
          <p:nvPr/>
        </p:nvSpPr>
        <p:spPr>
          <a:xfrm>
            <a:off x="622893" y="178677"/>
            <a:ext cx="3349443" cy="584775"/>
          </a:xfrm>
          <a:prstGeom prst="rect">
            <a:avLst/>
          </a:prstGeom>
        </p:spPr>
        <p:txBody>
          <a:bodyPr wrap="none">
            <a:spAutoFit/>
          </a:bodyPr>
          <a:lstStyle/>
          <a:p>
            <a:pPr lvl="0"/>
            <a:r>
              <a:rPr lang="fr-FR" sz="2800" b="1" dirty="0" smtClean="0">
                <a:solidFill>
                  <a:srgbClr val="002060"/>
                </a:solidFill>
                <a:latin typeface="cambria" panose="02040503050406030204" pitchFamily="18" charset="0"/>
              </a:rPr>
              <a:t>Activité</a:t>
            </a:r>
            <a:r>
              <a:rPr lang="fr-FR" sz="3200" b="1" dirty="0" smtClean="0">
                <a:solidFill>
                  <a:srgbClr val="002060"/>
                </a:solidFill>
                <a:latin typeface="cambria" panose="02040503050406030204" pitchFamily="18" charset="0"/>
              </a:rPr>
              <a:t> Fédérales</a:t>
            </a:r>
          </a:p>
        </p:txBody>
      </p:sp>
      <p:cxnSp>
        <p:nvCxnSpPr>
          <p:cNvPr id="7" name="Connecteur droit 6"/>
          <p:cNvCxnSpPr/>
          <p:nvPr/>
        </p:nvCxnSpPr>
        <p:spPr>
          <a:xfrm flipV="1">
            <a:off x="304388" y="549663"/>
            <a:ext cx="0" cy="6046573"/>
          </a:xfrm>
          <a:prstGeom prst="line">
            <a:avLst/>
          </a:prstGeom>
          <a:noFill/>
          <a:ln w="25560">
            <a:solidFill>
              <a:srgbClr val="C0C800"/>
            </a:solidFill>
            <a:prstDash val="solid"/>
            <a:miter/>
          </a:ln>
        </p:spPr>
      </p:cxnSp>
    </p:spTree>
    <p:extLst>
      <p:ext uri="{BB962C8B-B14F-4D97-AF65-F5344CB8AC3E}">
        <p14:creationId xmlns:p14="http://schemas.microsoft.com/office/powerpoint/2010/main" xmlns="" val="2127610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164" y="216905"/>
            <a:ext cx="10603105" cy="400110"/>
          </a:xfrm>
          <a:prstGeom prst="rect">
            <a:avLst/>
          </a:prstGeom>
        </p:spPr>
        <p:txBody>
          <a:bodyPr wrap="square">
            <a:spAutoFit/>
          </a:bodyPr>
          <a:lstStyle/>
          <a:p>
            <a:r>
              <a:rPr lang="fr-FR" sz="2000" b="1" dirty="0" smtClean="0">
                <a:solidFill>
                  <a:srgbClr val="002060"/>
                </a:solidFill>
                <a:latin typeface="Arial" pitchFamily="34" charset="0"/>
                <a:cs typeface="Arial" pitchFamily="34" charset="0"/>
              </a:rPr>
              <a:t>BLOG  SPELEO CANYON AIRBUS: https</a:t>
            </a:r>
            <a:r>
              <a:rPr lang="fr-FR" sz="2000" b="1" dirty="0">
                <a:solidFill>
                  <a:srgbClr val="002060"/>
                </a:solidFill>
                <a:latin typeface="Arial" pitchFamily="34" charset="0"/>
                <a:cs typeface="Arial" pitchFamily="34" charset="0"/>
              </a:rPr>
              <a:t>://speleocanyonairbus.blogspot.com</a:t>
            </a:r>
            <a:r>
              <a:rPr lang="fr-FR" sz="2000" b="1" dirty="0">
                <a:solidFill>
                  <a:srgbClr val="002060"/>
                </a:solidFill>
                <a:latin typeface="Georgia" panose="02040502050405020303" pitchFamily="18" charset="0"/>
              </a:rPr>
              <a:t>/</a:t>
            </a:r>
          </a:p>
        </p:txBody>
      </p:sp>
      <p:sp>
        <p:nvSpPr>
          <p:cNvPr id="5" name="ZoneTexte 4"/>
          <p:cNvSpPr txBox="1"/>
          <p:nvPr/>
        </p:nvSpPr>
        <p:spPr>
          <a:xfrm>
            <a:off x="373042" y="815140"/>
            <a:ext cx="8539729" cy="1169551"/>
          </a:xfrm>
          <a:prstGeom prst="rect">
            <a:avLst/>
          </a:prstGeom>
          <a:noFill/>
        </p:spPr>
        <p:txBody>
          <a:bodyPr wrap="square" rtlCol="0">
            <a:spAutoFit/>
          </a:bodyPr>
          <a:lstStyle/>
          <a:p>
            <a:r>
              <a:rPr lang="fr-FR" b="1" dirty="0" smtClean="0">
                <a:solidFill>
                  <a:srgbClr val="002060"/>
                </a:solidFill>
                <a:latin typeface="Cambria" pitchFamily="18" charset="0"/>
                <a:ea typeface="Cambria" pitchFamily="18" charset="0"/>
                <a:cs typeface="Arial" pitchFamily="34" charset="0"/>
              </a:rPr>
              <a:t>Un grand merci  </a:t>
            </a:r>
            <a:r>
              <a:rPr lang="fr-FR" b="1" dirty="0">
                <a:solidFill>
                  <a:srgbClr val="002060"/>
                </a:solidFill>
                <a:latin typeface="Cambria" pitchFamily="18" charset="0"/>
                <a:ea typeface="Cambria" pitchFamily="18" charset="0"/>
                <a:cs typeface="Arial" pitchFamily="34" charset="0"/>
              </a:rPr>
              <a:t>à Jean Marc pour faire vivre ce blog et à tous ceux qui nous on fait partager leurs </a:t>
            </a:r>
            <a:r>
              <a:rPr lang="fr-FR" b="1" dirty="0" smtClean="0">
                <a:solidFill>
                  <a:srgbClr val="002060"/>
                </a:solidFill>
                <a:latin typeface="Cambria" pitchFamily="18" charset="0"/>
                <a:ea typeface="Cambria" pitchFamily="18" charset="0"/>
                <a:cs typeface="Arial" pitchFamily="34" charset="0"/>
              </a:rPr>
              <a:t>aventures</a:t>
            </a:r>
            <a:r>
              <a:rPr lang="fr-FR" b="1" dirty="0">
                <a:solidFill>
                  <a:srgbClr val="002060"/>
                </a:solidFill>
                <a:latin typeface="Cambria" pitchFamily="18" charset="0"/>
                <a:ea typeface="Cambria" pitchFamily="18" charset="0"/>
                <a:cs typeface="Arial" pitchFamily="34" charset="0"/>
              </a:rPr>
              <a:t> </a:t>
            </a:r>
            <a:r>
              <a:rPr lang="fr-FR" b="1" dirty="0" smtClean="0">
                <a:solidFill>
                  <a:srgbClr val="002060"/>
                </a:solidFill>
                <a:latin typeface="Cambria" pitchFamily="18" charset="0"/>
                <a:ea typeface="Cambria" pitchFamily="18" charset="0"/>
                <a:cs typeface="Arial" pitchFamily="34" charset="0"/>
              </a:rPr>
              <a:t>en envoyant leurs articles.</a:t>
            </a:r>
          </a:p>
          <a:p>
            <a:endParaRPr lang="fr-FR" b="1" dirty="0">
              <a:solidFill>
                <a:srgbClr val="002060"/>
              </a:solidFill>
              <a:latin typeface="Cambria" pitchFamily="18" charset="0"/>
              <a:ea typeface="Cambria" pitchFamily="18" charset="0"/>
              <a:cs typeface="Arial" pitchFamily="34" charset="0"/>
            </a:endParaRPr>
          </a:p>
          <a:p>
            <a:r>
              <a:rPr lang="fr-FR" sz="1600" b="1" dirty="0" smtClean="0">
                <a:solidFill>
                  <a:srgbClr val="B45F06"/>
                </a:solidFill>
                <a:latin typeface="Cambria" pitchFamily="18" charset="0"/>
                <a:ea typeface="Cambria" pitchFamily="18" charset="0"/>
                <a:cs typeface="Arial" pitchFamily="34" charset="0"/>
              </a:rPr>
              <a:t>26 </a:t>
            </a:r>
            <a:r>
              <a:rPr lang="fr-FR" sz="1600" b="1" dirty="0">
                <a:solidFill>
                  <a:srgbClr val="B45F06"/>
                </a:solidFill>
                <a:latin typeface="Cambria" pitchFamily="18" charset="0"/>
                <a:ea typeface="Cambria" pitchFamily="18" charset="0"/>
                <a:cs typeface="Arial" pitchFamily="34" charset="0"/>
              </a:rPr>
              <a:t>articles déposés avec photos  </a:t>
            </a:r>
            <a:r>
              <a:rPr lang="fr-FR" sz="1600" b="1" dirty="0" smtClean="0">
                <a:solidFill>
                  <a:srgbClr val="B45F06"/>
                </a:solidFill>
                <a:latin typeface="Cambria" pitchFamily="18" charset="0"/>
                <a:ea typeface="Cambria" pitchFamily="18" charset="0"/>
                <a:cs typeface="Arial" pitchFamily="34" charset="0"/>
              </a:rPr>
              <a:t>pour </a:t>
            </a:r>
            <a:r>
              <a:rPr lang="fr-FR" sz="1600" b="1" dirty="0">
                <a:solidFill>
                  <a:srgbClr val="B45F06"/>
                </a:solidFill>
                <a:latin typeface="Cambria" pitchFamily="18" charset="0"/>
                <a:ea typeface="Cambria" pitchFamily="18" charset="0"/>
                <a:cs typeface="Arial" pitchFamily="34" charset="0"/>
              </a:rPr>
              <a:t>faire connaitre l’activité spéléo au grand public</a:t>
            </a:r>
          </a:p>
        </p:txBody>
      </p:sp>
      <p:pic>
        <p:nvPicPr>
          <p:cNvPr id="9" name="Image 8"/>
          <p:cNvPicPr>
            <a:picLocks noChangeAspect="1"/>
          </p:cNvPicPr>
          <p:nvPr/>
        </p:nvPicPr>
        <p:blipFill>
          <a:blip r:embed="rId2"/>
          <a:stretch>
            <a:fillRect/>
          </a:stretch>
        </p:blipFill>
        <p:spPr>
          <a:xfrm>
            <a:off x="8996855" y="178677"/>
            <a:ext cx="3005960" cy="2365850"/>
          </a:xfrm>
          <a:prstGeom prst="rect">
            <a:avLst/>
          </a:prstGeom>
        </p:spPr>
      </p:pic>
      <p:cxnSp>
        <p:nvCxnSpPr>
          <p:cNvPr id="6" name="Connecteur droit 5"/>
          <p:cNvCxnSpPr/>
          <p:nvPr/>
        </p:nvCxnSpPr>
        <p:spPr>
          <a:xfrm flipV="1">
            <a:off x="304388" y="560173"/>
            <a:ext cx="0" cy="6046573"/>
          </a:xfrm>
          <a:prstGeom prst="line">
            <a:avLst/>
          </a:prstGeom>
          <a:noFill/>
          <a:ln w="25560">
            <a:solidFill>
              <a:srgbClr val="C0C800"/>
            </a:solidFill>
            <a:prstDash val="solid"/>
            <a:miter/>
          </a:ln>
        </p:spPr>
      </p:cxnSp>
      <p:pic>
        <p:nvPicPr>
          <p:cNvPr id="2050" name="Picture 2" descr="C:\Users\agnes\Desktop\stats.jpg"/>
          <p:cNvPicPr>
            <a:picLocks noChangeAspect="1" noChangeArrowheads="1"/>
          </p:cNvPicPr>
          <p:nvPr/>
        </p:nvPicPr>
        <p:blipFill>
          <a:blip r:embed="rId3" cstate="print"/>
          <a:srcRect l="9886" t="41201" r="2125" b="17224"/>
          <a:stretch>
            <a:fillRect/>
          </a:stretch>
        </p:blipFill>
        <p:spPr bwMode="auto">
          <a:xfrm rot="10800000">
            <a:off x="367861" y="2575033"/>
            <a:ext cx="6057739" cy="4104289"/>
          </a:xfrm>
          <a:prstGeom prst="rect">
            <a:avLst/>
          </a:prstGeom>
          <a:noFill/>
        </p:spPr>
      </p:pic>
      <p:pic>
        <p:nvPicPr>
          <p:cNvPr id="8" name="Picture 2" descr="C:\Users\agnes\Desktop\stats.jpg"/>
          <p:cNvPicPr>
            <a:picLocks noChangeAspect="1" noChangeArrowheads="1"/>
          </p:cNvPicPr>
          <p:nvPr/>
        </p:nvPicPr>
        <p:blipFill>
          <a:blip r:embed="rId4" cstate="print"/>
          <a:srcRect l="9816" t="4026" r="5589" b="59137"/>
          <a:stretch>
            <a:fillRect/>
          </a:stretch>
        </p:blipFill>
        <p:spPr bwMode="auto">
          <a:xfrm rot="10800000">
            <a:off x="6280903" y="3026980"/>
            <a:ext cx="5911097" cy="3690901"/>
          </a:xfrm>
          <a:prstGeom prst="rect">
            <a:avLst/>
          </a:prstGeom>
          <a:noFill/>
        </p:spPr>
      </p:pic>
      <p:sp>
        <p:nvSpPr>
          <p:cNvPr id="10" name="Rectangle 9"/>
          <p:cNvSpPr/>
          <p:nvPr/>
        </p:nvSpPr>
        <p:spPr>
          <a:xfrm>
            <a:off x="3944787" y="2025134"/>
            <a:ext cx="3230372" cy="369332"/>
          </a:xfrm>
          <a:prstGeom prst="rect">
            <a:avLst/>
          </a:prstGeom>
        </p:spPr>
        <p:txBody>
          <a:bodyPr wrap="none">
            <a:spAutoFit/>
          </a:bodyPr>
          <a:lstStyle/>
          <a:p>
            <a:r>
              <a:rPr lang="fr-FR" b="1" dirty="0" smtClean="0">
                <a:solidFill>
                  <a:srgbClr val="002060"/>
                </a:solidFill>
                <a:latin typeface="Cambria" pitchFamily="18" charset="0"/>
                <a:ea typeface="Cambria" pitchFamily="18" charset="0"/>
              </a:rPr>
              <a:t>Statistiques du blog en 2024 </a:t>
            </a:r>
            <a:endParaRPr lang="fr-FR" dirty="0">
              <a:latin typeface="Cambria" pitchFamily="18" charset="0"/>
              <a:ea typeface="Cambria" pitchFamily="18" charset="0"/>
            </a:endParaRPr>
          </a:p>
        </p:txBody>
      </p:sp>
    </p:spTree>
    <p:extLst>
      <p:ext uri="{BB962C8B-B14F-4D97-AF65-F5344CB8AC3E}">
        <p14:creationId xmlns:p14="http://schemas.microsoft.com/office/powerpoint/2010/main" xmlns="" val="655694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flipV="1">
            <a:off x="293878" y="581193"/>
            <a:ext cx="0" cy="6046573"/>
          </a:xfrm>
          <a:prstGeom prst="line">
            <a:avLst/>
          </a:prstGeom>
          <a:noFill/>
          <a:ln w="25560">
            <a:solidFill>
              <a:srgbClr val="C0C800"/>
            </a:solidFill>
            <a:prstDash val="solid"/>
            <a:miter/>
          </a:ln>
        </p:spPr>
      </p:cxnSp>
      <p:sp>
        <p:nvSpPr>
          <p:cNvPr id="8" name="Rectangle 7"/>
          <p:cNvSpPr/>
          <p:nvPr/>
        </p:nvSpPr>
        <p:spPr>
          <a:xfrm>
            <a:off x="276051" y="178677"/>
            <a:ext cx="7785401" cy="523220"/>
          </a:xfrm>
          <a:prstGeom prst="rect">
            <a:avLst/>
          </a:prstGeom>
        </p:spPr>
        <p:txBody>
          <a:bodyPr wrap="none">
            <a:spAutoFit/>
          </a:bodyPr>
          <a:lstStyle/>
          <a:p>
            <a:pPr lvl="0"/>
            <a:r>
              <a:rPr lang="fr-FR" sz="2800" b="1" dirty="0" smtClean="0">
                <a:solidFill>
                  <a:srgbClr val="002060"/>
                </a:solidFill>
                <a:latin typeface="cambria" panose="02040503050406030204" pitchFamily="18" charset="0"/>
              </a:rPr>
              <a:t>Statistiques du blog en 2024  et constats 2025 </a:t>
            </a:r>
          </a:p>
        </p:txBody>
      </p:sp>
      <p:sp>
        <p:nvSpPr>
          <p:cNvPr id="12" name="ZoneTexte 11"/>
          <p:cNvSpPr txBox="1"/>
          <p:nvPr/>
        </p:nvSpPr>
        <p:spPr>
          <a:xfrm>
            <a:off x="772509" y="930167"/>
            <a:ext cx="10662745" cy="5632311"/>
          </a:xfrm>
          <a:prstGeom prst="rect">
            <a:avLst/>
          </a:prstGeom>
          <a:noFill/>
        </p:spPr>
        <p:txBody>
          <a:bodyPr wrap="square" rtlCol="0">
            <a:spAutoFit/>
          </a:bodyPr>
          <a:lstStyle/>
          <a:p>
            <a:r>
              <a:rPr lang="fr-FR" dirty="0" smtClean="0">
                <a:latin typeface="Arial" pitchFamily="34" charset="0"/>
                <a:cs typeface="Arial" pitchFamily="34" charset="0"/>
              </a:rPr>
              <a:t>On peut noter une forte consultation du blog après le congres national de </a:t>
            </a:r>
            <a:r>
              <a:rPr lang="fr-FR" dirty="0" err="1" smtClean="0">
                <a:latin typeface="Arial" pitchFamily="34" charset="0"/>
                <a:cs typeface="Arial" pitchFamily="34" charset="0"/>
              </a:rPr>
              <a:t>Sorèze</a:t>
            </a:r>
            <a:r>
              <a:rPr lang="fr-FR" dirty="0" smtClean="0">
                <a:latin typeface="Arial" pitchFamily="34" charset="0"/>
                <a:cs typeface="Arial" pitchFamily="34" charset="0"/>
              </a:rPr>
              <a:t>. On a pas mal de visites dues aux liens du CDS, des sites du CDS31 et du CSR vers le blog. </a:t>
            </a:r>
          </a:p>
          <a:p>
            <a:r>
              <a:rPr lang="fr-FR" dirty="0" smtClean="0">
                <a:latin typeface="Arial" pitchFamily="34" charset="0"/>
                <a:cs typeface="Arial" pitchFamily="34" charset="0"/>
              </a:rPr>
              <a:t>Bizarrement, il y a un </a:t>
            </a:r>
            <a:r>
              <a:rPr lang="fr-FR" dirty="0" err="1" smtClean="0">
                <a:latin typeface="Arial" pitchFamily="34" charset="0"/>
                <a:cs typeface="Arial" pitchFamily="34" charset="0"/>
              </a:rPr>
              <a:t>agrégateur</a:t>
            </a:r>
            <a:r>
              <a:rPr lang="fr-FR" dirty="0" smtClean="0">
                <a:latin typeface="Arial" pitchFamily="34" charset="0"/>
                <a:cs typeface="Arial" pitchFamily="34" charset="0"/>
              </a:rPr>
              <a:t> de liens vers des sites scientifiques qui nous ont envoyés des visiteurs … ils n’ont pas du rester très longtemps dessus car le blog n’est pas référencé comme un site de données scientifiques.</a:t>
            </a:r>
          </a:p>
          <a:p>
            <a:endParaRPr lang="fr-FR" dirty="0" smtClean="0">
              <a:latin typeface="Arial" pitchFamily="34" charset="0"/>
              <a:cs typeface="Arial" pitchFamily="34" charset="0"/>
            </a:endParaRPr>
          </a:p>
          <a:p>
            <a:r>
              <a:rPr lang="fr-FR" b="1" u="sng" dirty="0" smtClean="0">
                <a:latin typeface="Arial" pitchFamily="34" charset="0"/>
                <a:cs typeface="Arial" pitchFamily="34" charset="0"/>
              </a:rPr>
              <a:t>Pour ce qui est de 2025, Google a décidé de supprimer :</a:t>
            </a:r>
          </a:p>
          <a:p>
            <a:r>
              <a:rPr lang="fr-FR" dirty="0" smtClean="0">
                <a:latin typeface="Arial" pitchFamily="34" charset="0"/>
                <a:cs typeface="Arial" pitchFamily="34" charset="0"/>
              </a:rPr>
              <a:t>-900 000 applications Androïde</a:t>
            </a:r>
          </a:p>
          <a:p>
            <a:r>
              <a:rPr lang="fr-FR" dirty="0" smtClean="0">
                <a:latin typeface="Arial" pitchFamily="34" charset="0"/>
                <a:cs typeface="Arial" pitchFamily="34" charset="0"/>
              </a:rPr>
              <a:t>-150 applications Windows dont évidement </a:t>
            </a:r>
            <a:r>
              <a:rPr lang="fr-FR" dirty="0" err="1" smtClean="0">
                <a:latin typeface="Arial" pitchFamily="34" charset="0"/>
                <a:cs typeface="Arial" pitchFamily="34" charset="0"/>
              </a:rPr>
              <a:t>blogger</a:t>
            </a:r>
            <a:r>
              <a:rPr lang="fr-FR" dirty="0" smtClean="0">
                <a:latin typeface="Arial" pitchFamily="34" charset="0"/>
                <a:cs typeface="Arial" pitchFamily="34" charset="0"/>
              </a:rPr>
              <a:t>.</a:t>
            </a:r>
          </a:p>
          <a:p>
            <a:r>
              <a:rPr lang="fr-FR" dirty="0" smtClean="0">
                <a:latin typeface="Arial" pitchFamily="34" charset="0"/>
                <a:cs typeface="Arial" pitchFamily="34" charset="0"/>
              </a:rPr>
              <a:t>Il va falloir trouver autre chose pour communiquer.</a:t>
            </a:r>
          </a:p>
          <a:p>
            <a:r>
              <a:rPr lang="fr-FR" dirty="0" smtClean="0">
                <a:latin typeface="Arial" pitchFamily="34" charset="0"/>
                <a:cs typeface="Arial" pitchFamily="34" charset="0"/>
              </a:rPr>
              <a:t>Plusieurs possibilités à débattre ensemble pour remplacer l’actuel Blog sans trop d’heure de travail à la reconstruction d’un nouveau.</a:t>
            </a:r>
          </a:p>
          <a:p>
            <a:r>
              <a:rPr lang="fr-FR" dirty="0" smtClean="0">
                <a:latin typeface="Arial" pitchFamily="34" charset="0"/>
                <a:cs typeface="Arial" pitchFamily="34" charset="0"/>
              </a:rPr>
              <a:t>Une réunion dédiée se tiendra en février afin de trouver une solution avant fin Pars (Dead Line)</a:t>
            </a:r>
          </a:p>
          <a:p>
            <a:endParaRPr lang="fr-FR" dirty="0" smtClean="0">
              <a:latin typeface="Arial" pitchFamily="34" charset="0"/>
              <a:cs typeface="Arial" pitchFamily="34" charset="0"/>
            </a:endParaRPr>
          </a:p>
          <a:p>
            <a:r>
              <a:rPr lang="fr-FR" dirty="0" smtClean="0">
                <a:latin typeface="Arial" pitchFamily="34" charset="0"/>
                <a:cs typeface="Arial" pitchFamily="34" charset="0"/>
              </a:rPr>
              <a:t>Une autre solution proposée : utiliser </a:t>
            </a:r>
            <a:r>
              <a:rPr lang="fr-FR" dirty="0" err="1" smtClean="0">
                <a:latin typeface="Arial" pitchFamily="34" charset="0"/>
                <a:cs typeface="Arial" pitchFamily="34" charset="0"/>
              </a:rPr>
              <a:t>WhatsApp</a:t>
            </a:r>
            <a:r>
              <a:rPr lang="fr-FR" dirty="0" smtClean="0">
                <a:latin typeface="Arial" pitchFamily="34" charset="0"/>
                <a:cs typeface="Arial" pitchFamily="34" charset="0"/>
              </a:rPr>
              <a:t> ou </a:t>
            </a:r>
            <a:r>
              <a:rPr lang="fr-FR" dirty="0" err="1" smtClean="0">
                <a:latin typeface="Arial" pitchFamily="34" charset="0"/>
                <a:cs typeface="Arial" pitchFamily="34" charset="0"/>
              </a:rPr>
              <a:t>Twitter</a:t>
            </a:r>
            <a:r>
              <a:rPr lang="fr-FR" dirty="0" smtClean="0">
                <a:latin typeface="Arial" pitchFamily="34" charset="0"/>
                <a:cs typeface="Arial" pitchFamily="34" charset="0"/>
              </a:rPr>
              <a:t> permettrait de mettre tout sur un fil de discussion, et pour les sorties interclubs, il suffirait de rajouter les visiteurs à la liste des membres.</a:t>
            </a:r>
          </a:p>
          <a:p>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endParaRPr lang="fr-FR"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15153" y="46720"/>
            <a:ext cx="11178864" cy="461665"/>
          </a:xfrm>
          <a:prstGeom prst="rect">
            <a:avLst/>
          </a:prstGeom>
          <a:noFill/>
        </p:spPr>
        <p:txBody>
          <a:bodyPr wrap="square" rtlCol="0">
            <a:spAutoFit/>
          </a:bodyPr>
          <a:lstStyle/>
          <a:p>
            <a:r>
              <a:rPr lang="fr-FR" sz="2400" b="1" dirty="0">
                <a:solidFill>
                  <a:srgbClr val="002060"/>
                </a:solidFill>
                <a:latin typeface="cambria" panose="02040503050406030204" pitchFamily="18" charset="0"/>
              </a:rPr>
              <a:t>Point  Matériel – SCA Airbus – Assemblée Générale du 30 Jan. 2025 </a:t>
            </a:r>
          </a:p>
        </p:txBody>
      </p:sp>
      <p:sp>
        <p:nvSpPr>
          <p:cNvPr id="7" name="Rectangle 6"/>
          <p:cNvSpPr/>
          <p:nvPr/>
        </p:nvSpPr>
        <p:spPr>
          <a:xfrm>
            <a:off x="141668" y="46721"/>
            <a:ext cx="11900078"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67787" y="544951"/>
            <a:ext cx="11587882" cy="4462760"/>
          </a:xfrm>
          <a:prstGeom prst="rect">
            <a:avLst/>
          </a:prstGeom>
          <a:noFill/>
        </p:spPr>
        <p:txBody>
          <a:bodyPr wrap="square" rtlCol="0">
            <a:spAutoFit/>
          </a:bodyPr>
          <a:lstStyle/>
          <a:p>
            <a:pPr marL="342900" indent="-342900">
              <a:spcBef>
                <a:spcPts val="600"/>
              </a:spcBef>
              <a:buFont typeface="Wingdings" panose="05000000000000000000" pitchFamily="2" charset="2"/>
              <a:buChar char="q"/>
            </a:pPr>
            <a:r>
              <a:rPr lang="fr-FR" sz="1200" i="1" dirty="0" smtClean="0">
                <a:latin typeface="Arial" pitchFamily="34" charset="0"/>
                <a:cs typeface="Arial" pitchFamily="34" charset="0"/>
              </a:rPr>
              <a:t>KITS </a:t>
            </a:r>
            <a:r>
              <a:rPr lang="fr-FR" sz="1200" i="1" dirty="0">
                <a:latin typeface="Arial" pitchFamily="34" charset="0"/>
                <a:cs typeface="Arial" pitchFamily="34" charset="0"/>
              </a:rPr>
              <a:t>/ SHERPAS: </a:t>
            </a:r>
            <a:r>
              <a:rPr lang="fr-FR" sz="1200" i="1" dirty="0">
                <a:solidFill>
                  <a:srgbClr val="0000FF"/>
                </a:solidFill>
                <a:latin typeface="Arial" pitchFamily="34" charset="0"/>
                <a:cs typeface="Arial" pitchFamily="34" charset="0"/>
              </a:rPr>
              <a:t>RAS (quelques petites réparations)</a:t>
            </a:r>
          </a:p>
          <a:p>
            <a:pPr marL="342900" indent="-342900">
              <a:spcBef>
                <a:spcPts val="600"/>
              </a:spcBef>
              <a:buFont typeface="Wingdings" panose="05000000000000000000" pitchFamily="2" charset="2"/>
              <a:buChar char="q"/>
            </a:pPr>
            <a:r>
              <a:rPr lang="fr-FR" sz="1200" i="1" dirty="0">
                <a:latin typeface="Arial" pitchFamily="34" charset="0"/>
                <a:cs typeface="Arial" pitchFamily="34" charset="0"/>
              </a:rPr>
              <a:t>ANCRAGES: </a:t>
            </a:r>
            <a:r>
              <a:rPr lang="fr-FR" sz="1200" i="1" dirty="0">
                <a:solidFill>
                  <a:srgbClr val="0000FF"/>
                </a:solidFill>
                <a:latin typeface="Arial" pitchFamily="34" charset="0"/>
                <a:cs typeface="Arial" pitchFamily="34" charset="0"/>
              </a:rPr>
              <a:t>RAS (pour info, nombreux mousquetons et plaquettes tout neuf dans un des tiroirs au local CE </a:t>
            </a:r>
          </a:p>
          <a:p>
            <a:pPr>
              <a:spcBef>
                <a:spcPts val="600"/>
              </a:spcBef>
            </a:pPr>
            <a:r>
              <a:rPr lang="fr-FR" sz="1200" i="1" dirty="0">
                <a:solidFill>
                  <a:srgbClr val="0000FF"/>
                </a:solidFill>
                <a:latin typeface="Arial" pitchFamily="34" charset="0"/>
                <a:cs typeface="Arial" pitchFamily="34" charset="0"/>
              </a:rPr>
              <a:t>+ plusieurs mètres de sangle + plusieurs mètres de </a:t>
            </a:r>
            <a:r>
              <a:rPr lang="fr-FR" sz="1200" i="1" dirty="0" err="1">
                <a:solidFill>
                  <a:srgbClr val="0000FF"/>
                </a:solidFill>
                <a:latin typeface="Arial" pitchFamily="34" charset="0"/>
                <a:cs typeface="Arial" pitchFamily="34" charset="0"/>
              </a:rPr>
              <a:t>dynema</a:t>
            </a:r>
            <a:r>
              <a:rPr lang="fr-FR" sz="1200" i="1" dirty="0">
                <a:solidFill>
                  <a:srgbClr val="0000FF"/>
                </a:solidFill>
                <a:latin typeface="Arial" pitchFamily="34" charset="0"/>
                <a:cs typeface="Arial" pitchFamily="34" charset="0"/>
              </a:rPr>
              <a:t>)</a:t>
            </a:r>
          </a:p>
          <a:p>
            <a:pPr marL="342900" indent="-342900">
              <a:spcBef>
                <a:spcPts val="600"/>
              </a:spcBef>
              <a:buFont typeface="Wingdings" panose="05000000000000000000" pitchFamily="2" charset="2"/>
              <a:buChar char="q"/>
            </a:pPr>
            <a:r>
              <a:rPr lang="fr-FR" sz="1200" i="1" dirty="0">
                <a:latin typeface="Arial" pitchFamily="34" charset="0"/>
                <a:cs typeface="Arial" pitchFamily="34" charset="0"/>
              </a:rPr>
              <a:t>MATOS DESOB: </a:t>
            </a:r>
            <a:r>
              <a:rPr lang="fr-FR" sz="1200" i="1" dirty="0">
                <a:solidFill>
                  <a:srgbClr val="0000FF"/>
                </a:solidFill>
                <a:latin typeface="Arial" pitchFamily="34" charset="0"/>
                <a:cs typeface="Arial" pitchFamily="34" charset="0"/>
              </a:rPr>
              <a:t>Quelques achats de forets payés récemment par le club + </a:t>
            </a:r>
            <a:r>
              <a:rPr lang="fr-FR" sz="1200" i="1" dirty="0" err="1">
                <a:solidFill>
                  <a:srgbClr val="0000FF"/>
                </a:solidFill>
                <a:latin typeface="Arial" pitchFamily="34" charset="0"/>
                <a:cs typeface="Arial" pitchFamily="34" charset="0"/>
              </a:rPr>
              <a:t>dynema</a:t>
            </a:r>
            <a:r>
              <a:rPr lang="fr-FR" sz="1200" i="1" dirty="0">
                <a:solidFill>
                  <a:srgbClr val="0000FF"/>
                </a:solidFill>
                <a:latin typeface="Arial" pitchFamily="34" charset="0"/>
                <a:cs typeface="Arial" pitchFamily="34" charset="0"/>
              </a:rPr>
              <a:t>, etc… (env. 300E)</a:t>
            </a:r>
          </a:p>
          <a:p>
            <a:pPr>
              <a:spcBef>
                <a:spcPts val="600"/>
              </a:spcBef>
            </a:pPr>
            <a:r>
              <a:rPr lang="fr-FR" sz="1200" i="1" dirty="0">
                <a:solidFill>
                  <a:srgbClr val="0000FF"/>
                </a:solidFill>
                <a:latin typeface="Arial" pitchFamily="34" charset="0"/>
                <a:cs typeface="Arial" pitchFamily="34" charset="0"/>
              </a:rPr>
              <a:t> </a:t>
            </a:r>
          </a:p>
          <a:p>
            <a:pPr>
              <a:spcBef>
                <a:spcPts val="600"/>
              </a:spcBef>
            </a:pPr>
            <a:endParaRPr lang="fr-FR" sz="1200" i="1" dirty="0">
              <a:latin typeface="Arial" pitchFamily="34" charset="0"/>
              <a:cs typeface="Arial" pitchFamily="34" charset="0"/>
            </a:endParaRPr>
          </a:p>
          <a:p>
            <a:pPr marL="342900" indent="-342900">
              <a:spcBef>
                <a:spcPts val="600"/>
              </a:spcBef>
              <a:buFont typeface="Wingdings" panose="05000000000000000000" pitchFamily="2" charset="2"/>
              <a:buChar char="q"/>
            </a:pPr>
            <a:r>
              <a:rPr lang="fr-FR" sz="1200" i="1" dirty="0">
                <a:latin typeface="Arial" pitchFamily="34" charset="0"/>
                <a:cs typeface="Arial" pitchFamily="34" charset="0"/>
              </a:rPr>
              <a:t>CASQUES: </a:t>
            </a:r>
            <a:r>
              <a:rPr lang="fr-FR" sz="1200" i="1" dirty="0">
                <a:solidFill>
                  <a:srgbClr val="FF0000"/>
                </a:solidFill>
                <a:latin typeface="Arial" pitchFamily="34" charset="0"/>
                <a:cs typeface="Arial" pitchFamily="34" charset="0"/>
              </a:rPr>
              <a:t>2 casques à rebuter (10 ans)</a:t>
            </a:r>
          </a:p>
          <a:p>
            <a:pPr>
              <a:spcBef>
                <a:spcPts val="600"/>
              </a:spcBef>
            </a:pPr>
            <a:r>
              <a:rPr lang="fr-FR" sz="1200" i="1" dirty="0">
                <a:solidFill>
                  <a:srgbClr val="0000FF"/>
                </a:solidFill>
                <a:latin typeface="Arial" pitchFamily="34" charset="0"/>
                <a:cs typeface="Arial" pitchFamily="34" charset="0"/>
              </a:rPr>
              <a:t>Il serait « judicieux » de changer certaines lampes DUO en fixe (découverte régulière de disfonctionnements) par un modèle TBD ?</a:t>
            </a:r>
          </a:p>
          <a:p>
            <a:pPr marL="342900" indent="-342900">
              <a:spcBef>
                <a:spcPts val="600"/>
              </a:spcBef>
              <a:buFont typeface="Wingdings" panose="05000000000000000000" pitchFamily="2" charset="2"/>
              <a:buChar char="q"/>
            </a:pPr>
            <a:r>
              <a:rPr lang="fr-FR" sz="1200" i="1" dirty="0">
                <a:latin typeface="Arial" pitchFamily="34" charset="0"/>
                <a:cs typeface="Arial" pitchFamily="34" charset="0"/>
              </a:rPr>
              <a:t>CORDES CANYON: </a:t>
            </a:r>
            <a:r>
              <a:rPr lang="fr-FR" sz="1200" i="1" dirty="0">
                <a:solidFill>
                  <a:srgbClr val="FF0000"/>
                </a:solidFill>
                <a:latin typeface="Arial" pitchFamily="34" charset="0"/>
                <a:cs typeface="Arial" pitchFamily="34" charset="0"/>
              </a:rPr>
              <a:t>3 cordes à rebuter (5 ans) et 4 fin 2024 (5 ans)</a:t>
            </a:r>
          </a:p>
          <a:p>
            <a:pPr marL="342900" indent="-342900">
              <a:spcBef>
                <a:spcPts val="600"/>
              </a:spcBef>
              <a:buFont typeface="Wingdings" panose="05000000000000000000" pitchFamily="2" charset="2"/>
              <a:buChar char="q"/>
            </a:pPr>
            <a:r>
              <a:rPr lang="fr-FR" sz="1200" i="1" dirty="0">
                <a:latin typeface="Arial" pitchFamily="34" charset="0"/>
                <a:cs typeface="Arial" pitchFamily="34" charset="0"/>
              </a:rPr>
              <a:t>CORDES SPELEO: </a:t>
            </a:r>
            <a:r>
              <a:rPr lang="fr-FR" sz="1200" i="1" dirty="0">
                <a:solidFill>
                  <a:srgbClr val="FF0000"/>
                </a:solidFill>
                <a:latin typeface="Arial" pitchFamily="34" charset="0"/>
                <a:cs typeface="Arial" pitchFamily="34" charset="0"/>
              </a:rPr>
              <a:t>4 cordes à rebuter (5 ans) et 14 fin 2024 (5 ans)</a:t>
            </a:r>
          </a:p>
          <a:p>
            <a:pPr marL="342900" indent="-342900">
              <a:spcBef>
                <a:spcPts val="600"/>
              </a:spcBef>
              <a:buFont typeface="Wingdings" panose="05000000000000000000" pitchFamily="2" charset="2"/>
              <a:buChar char="q"/>
            </a:pPr>
            <a:r>
              <a:rPr lang="fr-FR" sz="1200" i="1" dirty="0">
                <a:latin typeface="Arial" pitchFamily="34" charset="0"/>
                <a:cs typeface="Arial" pitchFamily="34" charset="0"/>
              </a:rPr>
              <a:t>BAUDRIERS CANYON: </a:t>
            </a:r>
            <a:r>
              <a:rPr lang="fr-FR" sz="1200" i="1" dirty="0">
                <a:solidFill>
                  <a:srgbClr val="0000FF"/>
                </a:solidFill>
                <a:latin typeface="Arial" pitchFamily="34" charset="0"/>
                <a:cs typeface="Arial" pitchFamily="34" charset="0"/>
              </a:rPr>
              <a:t>RAS (7 baudriers complets)</a:t>
            </a:r>
            <a:r>
              <a:rPr lang="fr-FR" sz="1200" i="1" dirty="0">
                <a:latin typeface="Arial" pitchFamily="34" charset="0"/>
                <a:cs typeface="Arial" pitchFamily="34" charset="0"/>
              </a:rPr>
              <a:t> </a:t>
            </a:r>
          </a:p>
          <a:p>
            <a:pPr marL="342900" indent="-342900">
              <a:spcBef>
                <a:spcPts val="600"/>
              </a:spcBef>
              <a:buFont typeface="Wingdings" panose="05000000000000000000" pitchFamily="2" charset="2"/>
              <a:buChar char="q"/>
            </a:pPr>
            <a:r>
              <a:rPr lang="fr-FR" sz="1200" i="1" dirty="0">
                <a:latin typeface="Arial" pitchFamily="34" charset="0"/>
                <a:cs typeface="Arial" pitchFamily="34" charset="0"/>
              </a:rPr>
              <a:t>BAUDRIERS SPELEO: </a:t>
            </a:r>
            <a:r>
              <a:rPr lang="fr-FR" sz="1200" i="1" dirty="0">
                <a:solidFill>
                  <a:srgbClr val="0000FF"/>
                </a:solidFill>
                <a:latin typeface="Arial" pitchFamily="34" charset="0"/>
                <a:cs typeface="Arial" pitchFamily="34" charset="0"/>
              </a:rPr>
              <a:t>8 baudriers complets aujourd'hui (au lieu de 10) mais </a:t>
            </a:r>
            <a:r>
              <a:rPr lang="fr-FR" sz="1200" i="1" dirty="0">
                <a:solidFill>
                  <a:srgbClr val="FF0000"/>
                </a:solidFill>
                <a:latin typeface="Arial" pitchFamily="34" charset="0"/>
                <a:cs typeface="Arial" pitchFamily="34" charset="0"/>
              </a:rPr>
              <a:t>2 baudriers à rebuter (10 ans)</a:t>
            </a:r>
          </a:p>
          <a:p>
            <a:pPr marL="342900" indent="-342900">
              <a:spcBef>
                <a:spcPts val="600"/>
              </a:spcBef>
              <a:buFont typeface="Wingdings" panose="05000000000000000000" pitchFamily="2" charset="2"/>
              <a:buChar char="q"/>
            </a:pPr>
            <a:r>
              <a:rPr lang="fr-FR" sz="1200" i="1" dirty="0">
                <a:latin typeface="Arial" pitchFamily="34" charset="0"/>
                <a:cs typeface="Arial" pitchFamily="34" charset="0"/>
              </a:rPr>
              <a:t>MATERIEL TOPO: </a:t>
            </a:r>
            <a:r>
              <a:rPr lang="fr-FR" sz="1200" i="1" dirty="0">
                <a:solidFill>
                  <a:srgbClr val="0000FF"/>
                </a:solidFill>
                <a:latin typeface="Arial" pitchFamily="34" charset="0"/>
                <a:cs typeface="Arial" pitchFamily="34" charset="0"/>
              </a:rPr>
              <a:t>RAS (le </a:t>
            </a:r>
            <a:r>
              <a:rPr lang="fr-FR" sz="1200" i="1" dirty="0" err="1">
                <a:solidFill>
                  <a:srgbClr val="0000FF"/>
                </a:solidFill>
                <a:latin typeface="Arial" pitchFamily="34" charset="0"/>
                <a:cs typeface="Arial" pitchFamily="34" charset="0"/>
              </a:rPr>
              <a:t>Disto</a:t>
            </a:r>
            <a:r>
              <a:rPr lang="fr-FR" sz="1200" i="1" dirty="0">
                <a:solidFill>
                  <a:srgbClr val="0000FF"/>
                </a:solidFill>
                <a:latin typeface="Arial" pitchFamily="34" charset="0"/>
                <a:cs typeface="Arial" pitchFamily="34" charset="0"/>
              </a:rPr>
              <a:t> est chez </a:t>
            </a:r>
            <a:r>
              <a:rPr lang="fr-FR" sz="1200" i="1" dirty="0" err="1">
                <a:solidFill>
                  <a:srgbClr val="0000FF"/>
                </a:solidFill>
                <a:latin typeface="Arial" pitchFamily="34" charset="0"/>
                <a:cs typeface="Arial" pitchFamily="34" charset="0"/>
              </a:rPr>
              <a:t>Buldo</a:t>
            </a:r>
            <a:r>
              <a:rPr lang="fr-FR" sz="1200" i="1" dirty="0">
                <a:solidFill>
                  <a:srgbClr val="0000FF"/>
                </a:solidFill>
                <a:latin typeface="Arial" pitchFamily="34" charset="0"/>
                <a:cs typeface="Arial" pitchFamily="34" charset="0"/>
              </a:rPr>
              <a:t>)</a:t>
            </a:r>
          </a:p>
          <a:p>
            <a:pPr marL="342900" indent="-342900">
              <a:spcBef>
                <a:spcPts val="600"/>
              </a:spcBef>
              <a:buFont typeface="Wingdings" panose="05000000000000000000" pitchFamily="2" charset="2"/>
              <a:buChar char="q"/>
            </a:pPr>
            <a:r>
              <a:rPr lang="fr-FR" sz="1200" i="1" dirty="0">
                <a:latin typeface="Arial" pitchFamily="34" charset="0"/>
                <a:cs typeface="Arial" pitchFamily="34" charset="0"/>
              </a:rPr>
              <a:t>MATERIEL NAVIGATION: </a:t>
            </a:r>
            <a:r>
              <a:rPr lang="fr-FR" sz="1200" i="1" dirty="0">
                <a:solidFill>
                  <a:srgbClr val="0000FF"/>
                </a:solidFill>
                <a:latin typeface="Arial" pitchFamily="34" charset="0"/>
                <a:cs typeface="Arial" pitchFamily="34" charset="0"/>
              </a:rPr>
              <a:t>RAS</a:t>
            </a:r>
          </a:p>
          <a:p>
            <a:pPr marL="342900" indent="-342900">
              <a:spcBef>
                <a:spcPts val="600"/>
              </a:spcBef>
              <a:buFont typeface="Wingdings" panose="05000000000000000000" pitchFamily="2" charset="2"/>
              <a:buChar char="q"/>
            </a:pPr>
            <a:r>
              <a:rPr lang="fr-FR" sz="1200" i="1" dirty="0">
                <a:latin typeface="Arial" pitchFamily="34" charset="0"/>
                <a:cs typeface="Arial" pitchFamily="34" charset="0"/>
              </a:rPr>
              <a:t>MATERIEL DIVERS: </a:t>
            </a:r>
            <a:r>
              <a:rPr lang="fr-FR" sz="1200" i="1" dirty="0">
                <a:solidFill>
                  <a:srgbClr val="0000FF"/>
                </a:solidFill>
                <a:latin typeface="Arial" pitchFamily="34" charset="0"/>
                <a:cs typeface="Arial" pitchFamily="34" charset="0"/>
              </a:rPr>
              <a:t>RAS (mesureur cordes chez Jean-Marc</a:t>
            </a:r>
            <a:r>
              <a:rPr lang="fr-FR" sz="1200" i="1" dirty="0" smtClean="0">
                <a:solidFill>
                  <a:srgbClr val="0000FF"/>
                </a:solidFill>
                <a:latin typeface="Arial" pitchFamily="34" charset="0"/>
                <a:cs typeface="Arial" pitchFamily="34" charset="0"/>
              </a:rPr>
              <a:t>)</a:t>
            </a:r>
            <a:endParaRPr lang="fr-FR" sz="1200" dirty="0">
              <a:latin typeface="Arial" pitchFamily="34" charset="0"/>
              <a:cs typeface="Arial" pitchFamily="34" charset="0"/>
            </a:endParaRPr>
          </a:p>
          <a:p>
            <a:pPr>
              <a:spcBef>
                <a:spcPts val="600"/>
              </a:spcBef>
            </a:pPr>
            <a:r>
              <a:rPr lang="fr-FR" sz="1200" i="1" dirty="0">
                <a:latin typeface="Arial" pitchFamily="34" charset="0"/>
                <a:cs typeface="Arial" pitchFamily="34" charset="0"/>
              </a:rPr>
              <a:t>Remarques diverses:</a:t>
            </a:r>
          </a:p>
          <a:p>
            <a:pPr>
              <a:spcBef>
                <a:spcPts val="600"/>
              </a:spcBef>
            </a:pPr>
            <a:r>
              <a:rPr lang="fr-FR" sz="1200" i="1" dirty="0">
                <a:latin typeface="Arial" pitchFamily="34" charset="0"/>
                <a:cs typeface="Arial" pitchFamily="34" charset="0"/>
              </a:rPr>
              <a:t>- </a:t>
            </a:r>
            <a:r>
              <a:rPr lang="fr-FR" sz="1200" i="1" dirty="0">
                <a:solidFill>
                  <a:srgbClr val="0000FF"/>
                </a:solidFill>
                <a:latin typeface="Arial" pitchFamily="34" charset="0"/>
                <a:cs typeface="Arial" pitchFamily="34" charset="0"/>
              </a:rPr>
              <a:t>Attention: les pontonnière n’ont pas été utilisées depuis longtemps: leur état est à vérifier ?</a:t>
            </a:r>
            <a:endParaRPr lang="fr-FR" sz="1200" i="1" dirty="0">
              <a:latin typeface="Arial" pitchFamily="34" charset="0"/>
              <a:cs typeface="Arial" pitchFamily="34" charset="0"/>
            </a:endParaRPr>
          </a:p>
        </p:txBody>
      </p:sp>
      <p:sp>
        <p:nvSpPr>
          <p:cNvPr id="12" name="ZoneTexte 11"/>
          <p:cNvSpPr txBox="1"/>
          <p:nvPr/>
        </p:nvSpPr>
        <p:spPr>
          <a:xfrm>
            <a:off x="578214" y="1704561"/>
            <a:ext cx="9914723" cy="307777"/>
          </a:xfrm>
          <a:prstGeom prst="rect">
            <a:avLst/>
          </a:prstGeom>
          <a:noFill/>
          <a:ln>
            <a:solidFill>
              <a:schemeClr val="tx1"/>
            </a:solidFill>
          </a:ln>
        </p:spPr>
        <p:txBody>
          <a:bodyPr wrap="square" rtlCol="0">
            <a:spAutoFit/>
          </a:bodyPr>
          <a:lstStyle/>
          <a:p>
            <a:r>
              <a:rPr lang="fr-FR" sz="1400" dirty="0">
                <a:latin typeface="Arial" pitchFamily="34" charset="0"/>
                <a:cs typeface="Arial" pitchFamily="34" charset="0"/>
              </a:rPr>
              <a:t>Rappel: chez Pascal: « Vieux » Perfo du club + 1 batterie club 3Ah + 2 batterie club 6ah (dont 1 chez </a:t>
            </a:r>
            <a:r>
              <a:rPr lang="fr-FR" sz="1400" dirty="0" err="1">
                <a:latin typeface="Arial" pitchFamily="34" charset="0"/>
                <a:cs typeface="Arial" pitchFamily="34" charset="0"/>
              </a:rPr>
              <a:t>Buldo</a:t>
            </a:r>
            <a:r>
              <a:rPr lang="fr-FR" sz="1400" dirty="0">
                <a:latin typeface="Arial" pitchFamily="34" charset="0"/>
                <a:cs typeface="Arial" pitchFamily="34" charset="0"/>
              </a:rPr>
              <a:t>: TE30 du SSF)</a:t>
            </a:r>
          </a:p>
        </p:txBody>
      </p:sp>
      <p:cxnSp>
        <p:nvCxnSpPr>
          <p:cNvPr id="10" name="Connecteur droit 9"/>
          <p:cNvCxnSpPr/>
          <p:nvPr/>
        </p:nvCxnSpPr>
        <p:spPr>
          <a:xfrm flipV="1">
            <a:off x="304388" y="560173"/>
            <a:ext cx="0" cy="6046573"/>
          </a:xfrm>
          <a:prstGeom prst="line">
            <a:avLst/>
          </a:prstGeom>
          <a:noFill/>
          <a:ln w="25560">
            <a:solidFill>
              <a:srgbClr val="C0C800"/>
            </a:solidFill>
            <a:prstDash val="solid"/>
            <a:miter/>
          </a:ln>
        </p:spPr>
      </p:cxnSp>
      <p:sp>
        <p:nvSpPr>
          <p:cNvPr id="11" name="Rectangle 10"/>
          <p:cNvSpPr/>
          <p:nvPr/>
        </p:nvSpPr>
        <p:spPr>
          <a:xfrm>
            <a:off x="346840" y="5081606"/>
            <a:ext cx="11666482" cy="1569660"/>
          </a:xfrm>
          <a:prstGeom prst="rect">
            <a:avLst/>
          </a:prstGeom>
          <a:ln w="19050">
            <a:solidFill>
              <a:schemeClr val="tx1"/>
            </a:solidFill>
          </a:ln>
        </p:spPr>
        <p:txBody>
          <a:bodyPr wrap="square">
            <a:spAutoFit/>
          </a:bodyPr>
          <a:lstStyle/>
          <a:p>
            <a:r>
              <a:rPr lang="fr-FR" sz="1200" b="1" dirty="0" smtClean="0">
                <a:latin typeface="Arial" panose="020B0604020202020204" pitchFamily="34" charset="0"/>
                <a:cs typeface="Arial" panose="020B0604020202020204" pitchFamily="34" charset="0"/>
              </a:rPr>
              <a:t>RAPPEL:</a:t>
            </a:r>
          </a:p>
          <a:p>
            <a:endParaRPr lang="fr-FR" sz="1200" dirty="0" smtClean="0">
              <a:latin typeface="Arial" panose="020B0604020202020204" pitchFamily="34" charset="0"/>
              <a:cs typeface="Arial" panose="020B0604020202020204" pitchFamily="34" charset="0"/>
            </a:endParaRPr>
          </a:p>
          <a:p>
            <a:r>
              <a:rPr lang="fr-FR" sz="1200" b="1" dirty="0" smtClean="0">
                <a:solidFill>
                  <a:srgbClr val="0033CC"/>
                </a:solidFill>
                <a:latin typeface="Arial" panose="020B0604020202020204" pitchFamily="34" charset="0"/>
                <a:cs typeface="Arial" panose="020B0604020202020204" pitchFamily="34" charset="0"/>
                <a:sym typeface="Wingdings" panose="05000000000000000000" pitchFamily="2" charset="2"/>
              </a:rPr>
              <a:t> </a:t>
            </a:r>
            <a:r>
              <a:rPr lang="fr-FR" sz="1200" b="1" dirty="0" smtClean="0">
                <a:solidFill>
                  <a:srgbClr val="0033CC"/>
                </a:solidFill>
                <a:latin typeface="Arial" panose="020B0604020202020204" pitchFamily="34" charset="0"/>
                <a:cs typeface="Arial" panose="020B0604020202020204" pitchFamily="34" charset="0"/>
              </a:rPr>
              <a:t>Vigilance à maintenir sur l’état du matériel avant et après usage.</a:t>
            </a:r>
            <a:endParaRPr lang="fr-FR" sz="1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à"/>
            </a:pPr>
            <a:r>
              <a:rPr lang="fr-FR" sz="1200" b="1" dirty="0" smtClean="0">
                <a:solidFill>
                  <a:srgbClr val="0033CC"/>
                </a:solidFill>
                <a:latin typeface="Arial" panose="020B0604020202020204" pitchFamily="34" charset="0"/>
                <a:cs typeface="Arial" panose="020B0604020202020204" pitchFamily="34" charset="0"/>
              </a:rPr>
              <a:t>Merci de signaler toutes anomalies </a:t>
            </a:r>
            <a:r>
              <a:rPr lang="fr-FR" sz="1200" dirty="0" smtClean="0">
                <a:latin typeface="Arial" panose="020B0604020202020204" pitchFamily="34" charset="0"/>
                <a:cs typeface="Arial" panose="020B0604020202020204" pitchFamily="34" charset="0"/>
              </a:rPr>
              <a:t>ou doutes sur l'état et la sécurité du matériel aux bureau du club et </a:t>
            </a:r>
          </a:p>
          <a:p>
            <a:r>
              <a:rPr lang="fr-FR" sz="1200" dirty="0" smtClean="0">
                <a:latin typeface="Arial" panose="020B0604020202020204" pitchFamily="34" charset="0"/>
                <a:cs typeface="Arial" panose="020B0604020202020204" pitchFamily="34" charset="0"/>
              </a:rPr>
              <a:t>responsables matériels.</a:t>
            </a:r>
          </a:p>
          <a:p>
            <a:r>
              <a:rPr lang="fr-FR" sz="1200" dirty="0" smtClean="0">
                <a:latin typeface="Arial" panose="020B0604020202020204" pitchFamily="34" charset="0"/>
                <a:cs typeface="Arial" panose="020B0604020202020204" pitchFamily="34" charset="0"/>
              </a:rPr>
              <a:t>Nous rappelons que les </a:t>
            </a:r>
            <a:r>
              <a:rPr lang="fr-FR" sz="1200" b="1" dirty="0" smtClean="0">
                <a:solidFill>
                  <a:srgbClr val="0033CC"/>
                </a:solidFill>
                <a:latin typeface="Arial" panose="020B0604020202020204" pitchFamily="34" charset="0"/>
                <a:cs typeface="Arial" panose="020B0604020202020204" pitchFamily="34" charset="0"/>
              </a:rPr>
              <a:t>« matos complets » (= baudriers équipés spéléo et canyon) </a:t>
            </a:r>
            <a:r>
              <a:rPr lang="fr-FR" sz="1200" dirty="0" smtClean="0">
                <a:latin typeface="Arial" panose="020B0604020202020204" pitchFamily="34" charset="0"/>
                <a:cs typeface="Arial" panose="020B0604020202020204" pitchFamily="34" charset="0"/>
              </a:rPr>
              <a:t>doivent être ramenés en l’état selon conditionnement au moment de l’enlèvement du local , à savoir que les éléments mécaniques , descendeurs , poignées , longes , </a:t>
            </a:r>
            <a:r>
              <a:rPr lang="fr-FR" sz="1200" dirty="0" err="1" smtClean="0">
                <a:latin typeface="Arial" panose="020B0604020202020204" pitchFamily="34" charset="0"/>
                <a:cs typeface="Arial" panose="020B0604020202020204" pitchFamily="34" charset="0"/>
              </a:rPr>
              <a:t>croll</a:t>
            </a:r>
            <a:r>
              <a:rPr lang="fr-FR" sz="1200" dirty="0" smtClean="0">
                <a:latin typeface="Arial" panose="020B0604020202020204" pitchFamily="34" charset="0"/>
                <a:cs typeface="Arial" panose="020B0604020202020204" pitchFamily="34" charset="0"/>
              </a:rPr>
              <a:t> , torse poitrine , descendeurs 8 + mousquetons pour les baudriers canyon , </a:t>
            </a:r>
            <a:r>
              <a:rPr lang="fr-FR" sz="1200" b="1" dirty="0" smtClean="0">
                <a:solidFill>
                  <a:srgbClr val="0033CC"/>
                </a:solidFill>
                <a:latin typeface="Arial" panose="020B0604020202020204" pitchFamily="34" charset="0"/>
                <a:cs typeface="Arial" panose="020B0604020202020204" pitchFamily="34" charset="0"/>
              </a:rPr>
              <a:t>doivent rester accrochés et solidaire du harnais au moment du retour </a:t>
            </a:r>
            <a:r>
              <a:rPr lang="fr-FR" sz="1200" dirty="0" smtClean="0">
                <a:latin typeface="Arial" panose="020B0604020202020204" pitchFamily="34" charset="0"/>
                <a:cs typeface="Arial" panose="020B0604020202020204" pitchFamily="34" charset="0"/>
              </a:rPr>
              <a:t>, ceci pour des facilités de stockage, contrôles et suivis par les responsables matériels.</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729133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2185</TotalTime>
  <Words>1290</Words>
  <Application>Microsoft Office PowerPoint</Application>
  <PresentationFormat>Personnalisé</PresentationFormat>
  <Paragraphs>153</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Company>Airbus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BERNHART, Agnes (CIMPA SAS)</dc:creator>
  <cp:lastModifiedBy>agnes</cp:lastModifiedBy>
  <cp:revision>263</cp:revision>
  <dcterms:created xsi:type="dcterms:W3CDTF">2021-02-11T09:09:57Z</dcterms:created>
  <dcterms:modified xsi:type="dcterms:W3CDTF">2025-01-31T14:21:32Z</dcterms:modified>
</cp:coreProperties>
</file>